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664" r:id="rId2"/>
    <p:sldId id="568" r:id="rId3"/>
    <p:sldId id="412" r:id="rId4"/>
    <p:sldId id="439" r:id="rId5"/>
    <p:sldId id="440" r:id="rId6"/>
    <p:sldId id="441" r:id="rId7"/>
    <p:sldId id="600" r:id="rId8"/>
    <p:sldId id="569" r:id="rId9"/>
    <p:sldId id="570" r:id="rId10"/>
    <p:sldId id="605" r:id="rId11"/>
    <p:sldId id="604" r:id="rId12"/>
    <p:sldId id="601" r:id="rId13"/>
    <p:sldId id="603" r:id="rId14"/>
    <p:sldId id="571" r:id="rId15"/>
    <p:sldId id="651" r:id="rId16"/>
    <p:sldId id="574" r:id="rId17"/>
    <p:sldId id="644" r:id="rId18"/>
    <p:sldId id="653" r:id="rId19"/>
    <p:sldId id="652" r:id="rId20"/>
    <p:sldId id="654" r:id="rId21"/>
    <p:sldId id="655" r:id="rId22"/>
    <p:sldId id="656" r:id="rId23"/>
    <p:sldId id="657" r:id="rId24"/>
    <p:sldId id="658" r:id="rId25"/>
    <p:sldId id="636" r:id="rId26"/>
    <p:sldId id="602" r:id="rId27"/>
    <p:sldId id="607" r:id="rId28"/>
    <p:sldId id="659" r:id="rId29"/>
    <p:sldId id="660" r:id="rId30"/>
    <p:sldId id="638" r:id="rId31"/>
    <p:sldId id="624" r:id="rId32"/>
    <p:sldId id="646" r:id="rId33"/>
    <p:sldId id="625" r:id="rId34"/>
    <p:sldId id="647" r:id="rId35"/>
    <p:sldId id="573" r:id="rId36"/>
    <p:sldId id="661" r:id="rId37"/>
    <p:sldId id="648" r:id="rId38"/>
    <p:sldId id="649" r:id="rId39"/>
    <p:sldId id="650" r:id="rId40"/>
    <p:sldId id="662" r:id="rId41"/>
    <p:sldId id="663" r:id="rId42"/>
    <p:sldId id="616" r:id="rId43"/>
    <p:sldId id="645" r:id="rId44"/>
    <p:sldId id="613" r:id="rId45"/>
    <p:sldId id="599" r:id="rId46"/>
    <p:sldId id="593" r:id="rId47"/>
    <p:sldId id="665" r:id="rId48"/>
    <p:sldId id="595" r:id="rId49"/>
    <p:sldId id="597" r:id="rId50"/>
    <p:sldId id="666" r:id="rId51"/>
    <p:sldId id="596" r:id="rId52"/>
  </p:sldIdLst>
  <p:sldSz cx="9144000" cy="5143500" type="screen16x9"/>
  <p:notesSz cx="6858000" cy="9144000"/>
  <p:embeddedFontLst>
    <p:embeddedFont>
      <p:font typeface="Academy Engraved LET" pitchFamily="2" charset="0"/>
      <p:regular r:id="rId54"/>
    </p:embeddedFont>
    <p:embeddedFont>
      <p:font typeface="Book Antiqua" panose="02040602050305030304" pitchFamily="18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Nikosh" panose="02000000000000000000" pitchFamily="2" charset="0"/>
      <p:regular r:id="rId64"/>
    </p:embeddedFont>
    <p:embeddedFont>
      <p:font typeface="Oswald" panose="02000503000000000000" pitchFamily="2" charset="0"/>
      <p:regular r:id="rId65"/>
      <p:bold r:id="rId66"/>
    </p:embeddedFont>
    <p:embeddedFont>
      <p:font typeface="SutonnyMJ" pitchFamily="2" charset="0"/>
      <p:regular r:id="rId67"/>
      <p:bold r:id="rId68"/>
      <p:italic r:id="rId69"/>
      <p:boldItalic r:id="rId70"/>
    </p:embeddedFont>
    <p:embeddedFont>
      <p:font typeface="Tinos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00"/>
    <a:srgbClr val="0000FF"/>
    <a:srgbClr val="FF00FF"/>
    <a:srgbClr val="00FFFF"/>
    <a:srgbClr val="00FF00"/>
    <a:srgbClr val="FFFFFF"/>
    <a:srgbClr val="FFFF00"/>
    <a:srgbClr val="00CC00"/>
    <a:srgbClr val="EA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mailto:atiqullahrac@gmail.co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239000" cy="1159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সকলকে</a:t>
            </a:r>
            <a:r>
              <a:rPr lang="en-GB" sz="8000" dirty="0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8000" dirty="0" err="1">
                <a:solidFill>
                  <a:srgbClr val="080808"/>
                </a:solidFill>
                <a:latin typeface="Nikosh" pitchFamily="2" charset="0"/>
                <a:cs typeface="Nikosh" pitchFamily="2" charset="0"/>
              </a:rPr>
              <a:t>স্বাগত</a:t>
            </a:r>
            <a:endParaRPr lang="en-US" sz="8000" dirty="0">
              <a:solidFill>
                <a:srgbClr val="080808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1095"/>
            <a:ext cx="7152650" cy="285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452051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858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99" y="590550"/>
            <a:ext cx="1676401" cy="1083600"/>
          </a:xfrm>
          <a:solidFill>
            <a:srgbClr val="00FF00"/>
          </a:solidFill>
          <a:ln w="7620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spc="-150" dirty="0" err="1">
                <a:latin typeface="Nikosh" pitchFamily="2" charset="0"/>
                <a:cs typeface="Nikosh" pitchFamily="2" charset="0"/>
              </a:rPr>
              <a:t>নমূনা</a:t>
            </a:r>
            <a:endParaRPr lang="en-US" sz="72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68654"/>
              </p:ext>
            </p:extLst>
          </p:nvPr>
        </p:nvGraphicFramePr>
        <p:xfrm>
          <a:off x="1295400" y="1832784"/>
          <a:ext cx="7152650" cy="2613678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76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44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4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endParaRPr lang="en-US" sz="44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2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</a:t>
                      </a:r>
                      <a:r>
                        <a:rPr lang="en-US" sz="32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3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  <a:p>
                      <a:r>
                        <a:rPr lang="en-US" sz="2000" dirty="0"/>
                        <a:t>-----------------------------------------------------------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860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350"/>
            <a:ext cx="7076450" cy="3977676"/>
          </a:xfrm>
          <a:ln w="5715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66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- ৯     </a:t>
            </a:r>
          </a:p>
          <a:p>
            <a:pPr marL="0"/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6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২৩- ০৬- ২০২১ </a:t>
            </a:r>
            <a:r>
              <a:rPr lang="en-US" sz="6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খ্রিঃ</a:t>
            </a:r>
            <a:endParaRPr lang="en-US" sz="6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54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300" b="1" i="0" spc="-300" dirty="0">
                <a:solidFill>
                  <a:srgbClr val="0000FF"/>
                </a:solidFill>
                <a:latin typeface="Times New Roman"/>
              </a:rPr>
              <a:t>Study the total cooling load</a:t>
            </a:r>
            <a:endParaRPr lang="en-US" sz="5300" b="1" i="0" spc="-300" dirty="0">
              <a:solidFill>
                <a:srgbClr val="000000"/>
              </a:solidFill>
              <a:latin typeface="Times New Roman"/>
            </a:endParaRP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1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0" y="0"/>
            <a:ext cx="381000" cy="5143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spc="-300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0302"/>
              </p:ext>
            </p:extLst>
          </p:nvPr>
        </p:nvGraphicFramePr>
        <p:xfrm>
          <a:off x="1206795" y="548464"/>
          <a:ext cx="7315200" cy="405384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520">
                <a:tc>
                  <a:txBody>
                    <a:bodyPr/>
                    <a:lstStyle/>
                    <a:p>
                      <a:pPr algn="l"/>
                      <a:endParaRPr lang="en-US" sz="1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l"/>
                      <a:r>
                        <a:rPr lang="en-US" sz="2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৯</a:t>
                      </a:r>
                      <a:endParaRPr lang="en-US" sz="2600" b="1" spc="-15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</a:t>
                      </a:r>
                      <a:r>
                        <a:rPr lang="en-US" sz="3600" b="1" spc="-15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3600" b="1" spc="-15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২৩- ০৬-</a:t>
                      </a:r>
                      <a:r>
                        <a:rPr lang="en-US" sz="3600" b="1" spc="-150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২০২১ </a:t>
                      </a:r>
                      <a:r>
                        <a:rPr lang="en-US" sz="3600" b="1" spc="-150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খ্রিঃ</a:t>
                      </a:r>
                      <a:endParaRPr lang="en-US" sz="3600" b="1" spc="-150" baseline="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442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12A"/>
                        </a:buClr>
                        <a:buSzPts val="30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55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সর্বমোট</a:t>
                      </a:r>
                      <a:r>
                        <a:rPr kumimoji="0" lang="en-US" sz="55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5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কুলিং</a:t>
                      </a:r>
                      <a:r>
                        <a:rPr kumimoji="0" lang="en-US" sz="55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</a:t>
                      </a:r>
                      <a:r>
                        <a:rPr kumimoji="0" lang="en-US" sz="55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লোড</a:t>
                      </a:r>
                      <a:r>
                        <a:rPr kumimoji="0" lang="en-US" sz="55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  </a:t>
                      </a:r>
                      <a:r>
                        <a:rPr kumimoji="0" lang="en-US" sz="5500" b="1" i="0" u="none" strike="noStrike" kern="0" cap="none" spc="-30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ikosh" pitchFamily="2" charset="0"/>
                          <a:ea typeface="Tinos"/>
                          <a:cs typeface="Nikosh" pitchFamily="2" charset="0"/>
                          <a:sym typeface="Tinos"/>
                        </a:rPr>
                        <a:t>পর্যবেক্ষণকরণ</a:t>
                      </a:r>
                      <a:endParaRPr kumimoji="0" lang="en-US" sz="55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ikosh" pitchFamily="2" charset="0"/>
                        <a:ea typeface="Tinos"/>
                        <a:cs typeface="Nikosh" pitchFamily="2" charset="0"/>
                        <a:sym typeface="Tino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12A"/>
                        </a:buClr>
                        <a:buSzPts val="30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5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/>
                          <a:ea typeface="Tinos"/>
                          <a:cs typeface="Tinos"/>
                          <a:sym typeface="Tinos"/>
                        </a:rPr>
                        <a:t>Study the total cooling load</a:t>
                      </a:r>
                      <a:endParaRPr kumimoji="0" lang="en-US" sz="5400" b="1" i="0" u="none" strike="noStrike" kern="0" cap="none" spc="-30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Tinos"/>
                        <a:cs typeface="Tinos"/>
                        <a:sym typeface="Tinos"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514350"/>
            <a:ext cx="2895600" cy="1066800"/>
          </a:xfrm>
          <a:solidFill>
            <a:srgbClr val="00FFFF"/>
          </a:solidFill>
          <a:ln w="57150">
            <a:solidFill>
              <a:srgbClr val="FF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জব</a:t>
            </a:r>
            <a:r>
              <a:rPr lang="en-US" sz="6600" spc="-150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6600" spc="-150" dirty="0" err="1">
                <a:latin typeface="Nikosh" pitchFamily="2" charset="0"/>
                <a:cs typeface="Nikosh" pitchFamily="2" charset="0"/>
              </a:rPr>
              <a:t>শীট</a:t>
            </a:r>
            <a:endParaRPr lang="en-US" sz="6600" spc="-150" dirty="0"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6921" y="1718277"/>
            <a:ext cx="7228850" cy="2834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(Objectives):</a:t>
            </a:r>
          </a:p>
          <a:p>
            <a:pPr marL="0" lvl="0"/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২।  </a:t>
            </a:r>
            <a:r>
              <a:rPr lang="en-US" sz="3600" b="1" i="0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36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(Working procedure):</a:t>
            </a:r>
          </a:p>
          <a:p>
            <a:pPr marL="0" lvl="0"/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ও </a:t>
            </a:r>
            <a:r>
              <a:rPr lang="en-US" sz="3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3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(Problem &amp; Solving ):</a:t>
            </a:r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Precautions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</a:p>
          <a:p>
            <a:pPr marL="0" lv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000" b="1" i="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Remarks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): 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903" y="514350"/>
            <a:ext cx="7162800" cy="838200"/>
          </a:xfrm>
          <a:solidFill>
            <a:srgbClr val="00FFFF"/>
          </a:solidFill>
          <a:ln w="571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3600"/>
              </a:lnSpc>
            </a:pPr>
            <a:r>
              <a:rPr lang="en-US" sz="6000" spc="-150" dirty="0" err="1">
                <a:latin typeface="Nikosh" pitchFamily="2" charset="0"/>
                <a:cs typeface="Nikosh" pitchFamily="2" charset="0"/>
              </a:rPr>
              <a:t>উদ্দেশ্য</a:t>
            </a:r>
            <a:r>
              <a:rPr lang="en-US" sz="6000" spc="-150" dirty="0">
                <a:latin typeface="Nikosh" pitchFamily="2" charset="0"/>
                <a:cs typeface="Nikosh" pitchFamily="2" charset="0"/>
              </a:rPr>
              <a:t> (Objectives):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7232" y="1444027"/>
            <a:ext cx="7192737" cy="3047999"/>
          </a:xfrm>
          <a:solidFill>
            <a:schemeClr val="bg1"/>
          </a:solidFill>
          <a:ln w="7620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9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6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ভবনের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3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5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লোডের</a:t>
            </a:r>
            <a:r>
              <a:rPr lang="en-US" sz="5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ভিন্নতা</a:t>
            </a:r>
            <a:r>
              <a:rPr lang="en-US" sz="53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3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চিহ্নিতকরণ</a:t>
            </a:r>
            <a:endParaRPr lang="en-US" sz="4800" b="1" i="0" dirty="0">
              <a:solidFill>
                <a:srgbClr val="00000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/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endParaRPr lang="en-US" sz="6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কুলিংলোড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নির্ণয়পূর্বক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just"/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ক্ষমতা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6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endParaRPr lang="en-US" sz="68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9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734" y="514350"/>
            <a:ext cx="7228849" cy="838200"/>
          </a:xfr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sz="44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কার্যপ্রণালী</a:t>
            </a:r>
            <a:r>
              <a:rPr lang="en-US" sz="44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(Working  procedure)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733" y="1428750"/>
            <a:ext cx="7228850" cy="3063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endParaRPr lang="en-US" sz="11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/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স্থানের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endParaRPr lang="en-US" sz="58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/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লোডের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হিসাব-নিকাশ</a:t>
            </a:r>
            <a:r>
              <a:rPr lang="en-US" sz="5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সহজসাধ্য</a:t>
            </a:r>
            <a:endParaRPr lang="en-US" sz="5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/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করার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সমগ্র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লোডকে</a:t>
            </a:r>
            <a:endParaRPr lang="en-US" sz="57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4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তাপের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উৎস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অনুযায়ী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কতগুলো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স্বতন্ত্র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বিভক্ত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হয়েছে</a:t>
            </a:r>
            <a:endParaRPr lang="en-US" sz="6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নিম্নে</a:t>
            </a:r>
            <a:r>
              <a:rPr lang="en-US" sz="6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6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6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নির্ণয়ের</a:t>
            </a:r>
            <a:r>
              <a:rPr lang="en-US" sz="6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পদ্ধতি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প্রসিডিউর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বর্ণনা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হলো</a:t>
            </a:r>
            <a:r>
              <a:rPr lang="en-US" sz="5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2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0550"/>
            <a:ext cx="70764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(i)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ওয়াল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গেইন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কাঠামোর</a:t>
            </a:r>
            <a:endParaRPr lang="en-US" sz="56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/>
            <a:r>
              <a:rPr lang="en-US" sz="60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মাধ্যমে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সঞ্চালিত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তাপঃ</a:t>
            </a:r>
            <a:endParaRPr lang="en-US" sz="6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4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Q = A.U.TD</a:t>
            </a:r>
          </a:p>
          <a:p>
            <a:pPr marL="0"/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এখানে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  <a:endParaRPr lang="en-US" sz="6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06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 =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পরিবাহিত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(Watt)</a:t>
                </a:r>
              </a:p>
              <a:p>
                <a:pPr marL="0"/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A =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কাঠামো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দেওয়ালের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ক্ষেত্রফল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(m</a:t>
                </a:r>
                <a:r>
                  <a:rPr lang="en-US" sz="4200" b="1" i="0" spc="-15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2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</a:p>
              <a:p>
                <a:pPr marL="0"/>
                <a:r>
                  <a:rPr lang="pl-PL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U =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পরিবহণের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সার্বিক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গুণাঙ্ক</a:t>
                </a:r>
                <a:r>
                  <a:rPr lang="pl-PL" sz="3900" b="1" i="0" spc="-150" dirty="0">
                    <a:solidFill>
                      <a:srgbClr val="000000"/>
                    </a:solidFill>
                    <a:latin typeface="Times New Roman"/>
                  </a:rPr>
                  <a:t>(W/m</a:t>
                </a:r>
                <a:r>
                  <a:rPr lang="pl-PL" sz="3900" b="1" i="0" spc="-150" baseline="30000" dirty="0">
                    <a:solidFill>
                      <a:srgbClr val="000000"/>
                    </a:solidFill>
                    <a:latin typeface="Times New Roman"/>
                  </a:rPr>
                  <a:t>2</a:t>
                </a:r>
                <a14:m>
                  <m:oMath xmlns:m="http://schemas.openxmlformats.org/officeDocument/2006/math">
                    <m:r>
                      <a:rPr lang="pl-PL" sz="3900" b="1" i="1" spc="-15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pl-PL" sz="3900" b="1" i="0" spc="-150" dirty="0">
                    <a:solidFill>
                      <a:srgbClr val="000000"/>
                    </a:solidFill>
                    <a:latin typeface="Times New Roman"/>
                  </a:rPr>
                  <a:t>k)</a:t>
                </a:r>
              </a:p>
              <a:p>
                <a:pPr marL="0"/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TD =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ভিতর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এবংবাইরের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তাপমাত্রার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ব্যবধান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(k)</a:t>
                </a:r>
              </a:p>
              <a:p>
                <a:pPr marL="0" algn="ctr"/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(ii)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প্রডাক্ট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লোডঃ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প্রডাক্ট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নির্ণয়ে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SutonnyMJ"/>
                  </a:rPr>
                  <a:t> </a:t>
                </a:r>
              </a:p>
              <a:p>
                <a:pPr marL="0" algn="ctr"/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সাধারণত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দুটি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বিবেচনা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করা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হয়</a:t>
                </a:r>
                <a:endParaRPr lang="en-US" sz="4800" b="1" i="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2951" t="-1072" r="-3626" b="-10107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5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99" y="525426"/>
            <a:ext cx="7228850" cy="6858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2500"/>
              </a:lnSpc>
            </a:pP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br>
              <a:rPr lang="en-US" dirty="0">
                <a:solidFill>
                  <a:srgbClr val="EAFC04"/>
                </a:solidFill>
                <a:latin typeface="Nikosh" pitchFamily="2" charset="0"/>
                <a:cs typeface="Nikosh" pitchFamily="2" charset="0"/>
              </a:rPr>
            </a:br>
            <a:r>
              <a:rPr lang="en-US" sz="56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56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6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56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৯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76350"/>
            <a:ext cx="7228849" cy="32156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48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8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4800" b="1" i="0" spc="-15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</a:t>
            </a:r>
            <a:r>
              <a:rPr lang="en-US" sz="54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করণ</a:t>
            </a:r>
            <a:endParaRPr lang="en-US" sz="5400" b="1" i="0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lvl="0" algn="ctr"/>
            <a:r>
              <a:rPr lang="en-US" sz="5200" b="1" i="0" spc="-300" dirty="0">
                <a:solidFill>
                  <a:srgbClr val="0000FF"/>
                </a:solidFill>
                <a:latin typeface="Times New Roman"/>
              </a:rPr>
              <a:t>Study the total cooling load</a:t>
            </a:r>
            <a:endParaRPr lang="en-US" sz="5200" b="1" i="0" spc="-300" dirty="0">
              <a:solidFill>
                <a:srgbClr val="000000"/>
              </a:solidFill>
              <a:latin typeface="Times New Roman"/>
            </a:endParaRPr>
          </a:p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23-06-2021  </a:t>
            </a:r>
            <a:r>
              <a:rPr lang="en-US" sz="38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বুধবার</a:t>
            </a:r>
            <a:r>
              <a:rPr lang="en-US" sz="38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3800" b="1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3800" b="1" i="0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3800" b="1" i="0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algn="ctr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5754"/>
            <a:ext cx="381000" cy="51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(ক) </a:t>
            </a:r>
            <a:r>
              <a:rPr lang="en-US" sz="4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অনুমেয়</a:t>
            </a:r>
            <a:r>
              <a:rPr lang="en-US" sz="4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8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(Sensible heat)</a:t>
            </a:r>
          </a:p>
          <a:p>
            <a:r>
              <a:rPr lang="en-US" sz="55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(খ) </a:t>
            </a:r>
            <a:r>
              <a:rPr lang="en-US" sz="5500" b="1" i="0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সুপ্ত</a:t>
            </a:r>
            <a:r>
              <a:rPr lang="en-US" sz="55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5500" b="1" i="0" spc="-150" dirty="0">
                <a:solidFill>
                  <a:srgbClr val="009900"/>
                </a:solidFill>
                <a:latin typeface="Nikosh" pitchFamily="2" charset="0"/>
                <a:cs typeface="Nikosh" pitchFamily="2" charset="0"/>
              </a:rPr>
              <a:t> (Latent heat)</a:t>
            </a:r>
          </a:p>
          <a:p>
            <a:r>
              <a:rPr lang="en-US" sz="48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/>
              </a:rPr>
              <a:t>(K) </a:t>
            </a:r>
            <a:r>
              <a:rPr lang="en-US" sz="4800" b="1" i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/>
              </a:rPr>
              <a:t>Aby‡gq</a:t>
            </a:r>
            <a:r>
              <a:rPr lang="en-US" sz="48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/>
              </a:rPr>
              <a:t> </a:t>
            </a:r>
            <a:r>
              <a:rPr lang="en-US" sz="4800" b="1" i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/>
              </a:rPr>
              <a:t>Zvc</a:t>
            </a:r>
            <a:r>
              <a:rPr lang="en-US" sz="48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/>
              </a:rPr>
              <a:t> t</a:t>
            </a:r>
          </a:p>
          <a:p>
            <a:r>
              <a:rPr lang="en-US" sz="48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 = M.S.TD</a:t>
            </a:r>
          </a:p>
          <a:p>
            <a:r>
              <a:rPr lang="en-US" sz="4800" b="1" i="0" dirty="0" err="1">
                <a:solidFill>
                  <a:srgbClr val="000000"/>
                </a:solidFill>
                <a:latin typeface="SutonnyMJ"/>
              </a:rPr>
              <a:t>GLv‡b</a:t>
            </a:r>
            <a:r>
              <a:rPr lang="en-US" sz="4800" b="1" i="0" dirty="0">
                <a:solidFill>
                  <a:srgbClr val="000000"/>
                </a:solidFill>
                <a:latin typeface="SutonnyMJ"/>
              </a:rPr>
              <a:t>,</a:t>
            </a:r>
            <a:endParaRPr lang="en-US" sz="48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4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49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60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Q 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=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অনুমেয়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endParaRPr lang="en-US" sz="6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60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M 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=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endParaRPr lang="en-US" sz="6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60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S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আপেক্ষিক</a:t>
            </a:r>
            <a:r>
              <a:rPr lang="en-US" sz="6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6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endParaRPr lang="en-US" sz="60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6000" b="1" i="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TD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=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ব্যবধান</a:t>
            </a:r>
            <a:endParaRPr lang="en-US" sz="6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04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4400" b="1" i="0" spc="-150" dirty="0">
                <a:solidFill>
                  <a:srgbClr val="0000FF"/>
                </a:solidFill>
                <a:latin typeface="SutonnyMJ"/>
              </a:rPr>
              <a:t>(L) </a:t>
            </a:r>
            <a:r>
              <a:rPr lang="en-US" sz="4400" b="1" i="0" spc="-150" dirty="0" err="1">
                <a:solidFill>
                  <a:srgbClr val="0000FF"/>
                </a:solidFill>
                <a:latin typeface="SutonnyMJ"/>
              </a:rPr>
              <a:t>myßZvc</a:t>
            </a:r>
            <a:r>
              <a:rPr lang="en-US" sz="4400" b="1" i="0" spc="-150" dirty="0">
                <a:solidFill>
                  <a:srgbClr val="0000FF"/>
                </a:solidFill>
                <a:latin typeface="SutonnyMJ"/>
              </a:rPr>
              <a:t> t</a:t>
            </a:r>
          </a:p>
          <a:p>
            <a:pPr marL="0"/>
            <a:r>
              <a:rPr lang="en-US" sz="4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 = M.L</a:t>
            </a:r>
          </a:p>
          <a:p>
            <a:pPr marL="0"/>
            <a:r>
              <a:rPr lang="en-US" sz="4000" b="1" i="0" dirty="0" err="1">
                <a:solidFill>
                  <a:srgbClr val="000000"/>
                </a:solidFill>
                <a:latin typeface="SutonnyMJ"/>
              </a:rPr>
              <a:t>GLv‡b</a:t>
            </a:r>
            <a:r>
              <a:rPr lang="en-US" sz="4000" b="1" i="0" dirty="0">
                <a:solidFill>
                  <a:srgbClr val="000000"/>
                </a:solidFill>
                <a:latin typeface="SutonnyMJ"/>
              </a:rPr>
              <a:t>,</a:t>
            </a:r>
          </a:p>
          <a:p>
            <a:pPr mar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Q  = </a:t>
            </a:r>
            <a:r>
              <a:rPr lang="en-US" sz="4000" b="1" i="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4000" b="1" i="0" dirty="0" err="1">
                <a:solidFill>
                  <a:srgbClr val="000000"/>
                </a:solidFill>
                <a:latin typeface="SutonnyMJ"/>
              </a:rPr>
              <a:t>gvU</a:t>
            </a:r>
            <a:r>
              <a:rPr lang="en-US" sz="4000" b="1" i="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SutonnyMJ"/>
              </a:rPr>
              <a:t>myßZvc</a:t>
            </a:r>
            <a:endParaRPr lang="en-US" sz="4000" b="1" i="0" dirty="0">
              <a:solidFill>
                <a:srgbClr val="000000"/>
              </a:solidFill>
              <a:latin typeface="SutonnyMJ"/>
            </a:endParaRPr>
          </a:p>
          <a:p>
            <a:pPr mar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M =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ভর</a:t>
            </a:r>
            <a:endParaRPr lang="en-US" sz="4000" b="1" i="0" dirty="0">
              <a:solidFill>
                <a:srgbClr val="000000"/>
              </a:solidFill>
              <a:latin typeface="SutonnyMJ"/>
            </a:endParaRPr>
          </a:p>
          <a:p>
            <a:pPr marL="0"/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L  =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প্রডাক্টের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সুপ্ততাপ</a:t>
            </a:r>
            <a:endParaRPr lang="en-US" sz="40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>
                  <a:spcBef>
                    <a:spcPts val="1200"/>
                  </a:spcBef>
                </a:pPr>
                <a:r>
                  <a:rPr lang="en-US" sz="194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(iii) </a:t>
                </a:r>
                <a:r>
                  <a:rPr lang="en-US" sz="194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পিপলস্</a:t>
                </a:r>
                <a:r>
                  <a:rPr lang="en-US" sz="194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194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194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40" b="1" i="1" spc="-1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অবস্থানকারীর সংখ্যা  অবস্থানের সময় 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194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940" b="1" i="0" spc="-15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জনপ্রতি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940" b="1" i="0" spc="-15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শরীর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940" b="1" i="0" spc="-15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হতে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940" b="1" i="0" spc="-15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নির্গত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940" b="1" i="0" spc="-15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তাপ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94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</m:num>
                      <m:den>
                        <m:r>
                          <a:rPr lang="en-US" sz="1940" b="1" i="0" spc="-15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𝟐𝟒</m:t>
                        </m:r>
                        <m:r>
                          <a:rPr lang="en-US" sz="1940" b="1" i="0" spc="-15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940" b="1" i="0" spc="-15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𝐡𝐫</m:t>
                        </m:r>
                      </m:den>
                    </m:f>
                  </m:oMath>
                </a14:m>
                <a:endParaRPr lang="en-US" sz="1940" b="1" i="0" spc="-15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 lvl="0" indent="0" algn="ctr">
                  <a:spcBef>
                    <a:spcPts val="1200"/>
                  </a:spcBef>
                </a:pPr>
                <a:r>
                  <a:rPr lang="en-US" sz="3600" b="1" i="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অথবা</a:t>
                </a:r>
                <a:endParaRPr lang="en-US" sz="3600" b="1" i="0" spc="-1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 lvl="0" indent="0">
                  <a:spcBef>
                    <a:spcPts val="1200"/>
                  </a:spcBef>
                </a:pPr>
                <a:r>
                  <a:rPr lang="en-US" sz="6000" b="1" i="0" spc="-15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মানুষের</a:t>
                </a:r>
                <a:r>
                  <a:rPr lang="en-US" sz="60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শরীর</a:t>
                </a:r>
                <a:r>
                  <a:rPr lang="en-US" sz="60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60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60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000" b="1" i="0" spc="-15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6000" b="1" i="0" spc="-15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 lvl="0">
                  <a:spcBef>
                    <a:spcPts val="1200"/>
                  </a:spcBef>
                </a:pPr>
                <a:r>
                  <a:rPr lang="pl-PL" sz="2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7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700" b="1" i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মানুষের  সংখ্যা 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জন</m:t>
                        </m:r>
                        <m:r>
                          <m:rPr>
                            <m:nor/>
                          </m:rP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প্রতি</m:t>
                        </m:r>
                        <m:r>
                          <m:rPr>
                            <m:nor/>
                          </m:rP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 err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ইকুইভ্যা</m:t>
                        </m:r>
                        <m:r>
                          <m:rPr>
                            <m:nor/>
                          </m:rPr>
                          <a:rPr lang="en-US" sz="2700" b="1" i="0" spc="-300" dirty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লেন্ট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 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700" b="1" i="0" spc="-3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  </m:t>
                        </m:r>
                      </m:num>
                      <m:den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700" b="1" i="0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700" b="1" spc="-3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70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4806" r="-683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2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5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(iv) </a:t>
                </a:r>
                <a:r>
                  <a:rPr lang="en-US" sz="54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বাতাস</a:t>
                </a:r>
                <a:r>
                  <a:rPr lang="en-US" sz="5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54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পরিবর্তনজনিত</a:t>
                </a:r>
                <a:r>
                  <a:rPr lang="en-US" sz="5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5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en-US" sz="5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5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5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5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5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(L/S) </a:t>
                </a:r>
                <a14:m>
                  <m:oMath xmlns:m="http://schemas.openxmlformats.org/officeDocument/2006/math">
                    <m:r>
                      <a:rPr lang="en-US" sz="60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5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en-US" sz="42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বাতাসের</a:t>
                </a:r>
                <a:r>
                  <a:rPr lang="en-US" sz="42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জন্য</a:t>
                </a:r>
                <a:r>
                  <a:rPr lang="en-US" sz="42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বর্ধিত</a:t>
                </a:r>
                <a:r>
                  <a:rPr lang="en-US" sz="42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2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25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425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(kJ/L)</a:t>
                </a:r>
              </a:p>
              <a:p>
                <a:pPr marL="0"/>
                <a:r>
                  <a:rPr lang="en-US" sz="66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(v) </a:t>
                </a:r>
                <a:r>
                  <a:rPr lang="en-US" sz="66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সম্পূরক</a:t>
                </a:r>
                <a:r>
                  <a:rPr lang="en-US" sz="66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6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66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6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বিবিধ</a:t>
                </a:r>
                <a:r>
                  <a:rPr lang="en-US" sz="66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66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লোডঃ</a:t>
                </a:r>
                <a:endParaRPr lang="en-US" sz="6600" b="1" i="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5312" t="-2297" r="-7757" b="-8116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37438" y="537385"/>
                <a:ext cx="7110611" cy="3962402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>
                  <a:spcBef>
                    <a:spcPts val="1200"/>
                  </a:spcBef>
                </a:pP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বৈদ্যুতিক 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বাতি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pl-PL" sz="54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54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1200"/>
                  </a:spcBef>
                </a:pPr>
                <a:r>
                  <a:rPr lang="pl-PL" sz="31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315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315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ক্ষমতা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315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3150" b="1" i="0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বাতির 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315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50" b="1" i="0" spc="-300" dirty="0" err="1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315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</m:num>
                      <m:den>
                        <m:r>
                          <a:rPr lang="en-US" sz="315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3150" b="1" i="0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.  </m:t>
                        </m:r>
                        <m:r>
                          <a:rPr lang="en-US" sz="3150" b="1" i="0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3150" b="1" i="1" spc="-30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3150" b="1" i="1" spc="-15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</m:t>
                    </m:r>
                  </m:oMath>
                </a14:m>
                <a:endParaRPr lang="pl-PL" sz="315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>
                  <a:spcBef>
                    <a:spcPts val="1200"/>
                  </a:spcBef>
                </a:pP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বৈদ্যুতিক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মোটর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নির্গত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5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  <a:endParaRPr lang="en-US" sz="5500" b="1" i="0" spc="-150" dirty="0">
                  <a:solidFill>
                    <a:srgbClr val="FF0000"/>
                  </a:solidFill>
                  <a:latin typeface="SutonnyMJ"/>
                </a:endParaRPr>
              </a:p>
              <a:p>
                <a:pPr marL="0" lvl="0">
                  <a:spcBef>
                    <a:spcPts val="1200"/>
                  </a:spcBef>
                </a:pPr>
                <a:r>
                  <a:rPr lang="pl-PL" sz="232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 =</a:t>
                </a:r>
                <a:r>
                  <a:rPr lang="en-US" sz="232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320" b="1" i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32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মোটরের</m:t>
                        </m:r>
                        <m:r>
                          <m:rPr>
                            <m:nor/>
                          </m:rPr>
                          <a:rPr lang="en-US" sz="232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ক্ষমতা 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  <m:r>
                          <a:rPr lang="en-US" sz="232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32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মোটরের  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সংখ্যা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a:rPr lang="en-US" sz="232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ব্যবহৃত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সময়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232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ইকুইভ্যা</m:t>
                        </m:r>
                        <m:r>
                          <m:rPr>
                            <m:nor/>
                          </m:rPr>
                          <a:rPr lang="en-US" sz="2320" b="1" i="0" spc="-30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লেন্ট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2320" b="1" i="0" spc="-300" dirty="0" err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ফ্যাক্টর</m:t>
                        </m:r>
                        <m:r>
                          <m:rPr>
                            <m:nor/>
                          </m:rPr>
                          <a:rPr lang="en-US" sz="2320" b="1" i="0" spc="-30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num>
                      <m:den>
                        <m:r>
                          <a:rPr lang="en-US" sz="232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232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2320" b="1" i="0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2320" b="1" spc="-3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320" b="1" i="0" spc="-300" dirty="0">
                  <a:solidFill>
                    <a:srgbClr val="000000"/>
                  </a:solidFill>
                  <a:latin typeface="SutonnyMJ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37438" y="537385"/>
                <a:ext cx="7110611" cy="3962402"/>
              </a:xfrm>
              <a:blipFill rotWithShape="1">
                <a:blip r:embed="rId2"/>
                <a:stretch>
                  <a:fillRect l="-4068" r="-12458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25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9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833" y="560420"/>
            <a:ext cx="7228849" cy="3910340"/>
          </a:xfr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endParaRPr lang="en-US" sz="12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8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5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লোডঃ</a:t>
            </a:r>
            <a:r>
              <a:rPr lang="en-US" sz="5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প্রতিটি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স্বতন্ত্র</a:t>
            </a:r>
            <a:r>
              <a:rPr lang="en-US" sz="5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লোডকে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একত্রে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যোগ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করে</a:t>
            </a:r>
            <a:r>
              <a:rPr lang="en-US" sz="6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মোট</a:t>
            </a:r>
            <a:r>
              <a:rPr lang="en-US" sz="60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55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5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লোড</a:t>
            </a:r>
            <a:r>
              <a:rPr lang="en-US" sz="55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</a:t>
            </a:r>
            <a:r>
              <a:rPr lang="en-US" sz="55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</a:t>
            </a:r>
            <a:r>
              <a:rPr lang="en-US" sz="55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ৎ</a:t>
            </a:r>
            <a:r>
              <a:rPr lang="en-US" sz="5500" b="1" i="0" spc="-150" dirty="0">
                <a:solidFill>
                  <a:srgbClr val="000000"/>
                </a:solidFill>
                <a:latin typeface="SutonnyMJ"/>
              </a:rPr>
              <a:t> </a:t>
            </a:r>
          </a:p>
          <a:p>
            <a:pPr marL="0"/>
            <a:r>
              <a:rPr lang="en-US" sz="4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Q</a:t>
            </a:r>
            <a:r>
              <a:rPr lang="en-US" sz="4800" b="1" i="0" spc="-150" baseline="-250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T </a:t>
            </a:r>
            <a:r>
              <a:rPr lang="en-US" sz="4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=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Q</a:t>
            </a:r>
            <a:r>
              <a:rPr lang="en-US" sz="4800" b="1" i="0" spc="-150" baseline="-250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1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+ Q</a:t>
            </a:r>
            <a:r>
              <a:rPr lang="en-US" sz="4800" b="1" i="0" spc="-150" baseline="-250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2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+ Q</a:t>
            </a:r>
            <a:r>
              <a:rPr lang="en-US" sz="4800" b="1" i="0" spc="-150" baseline="-250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3 </a:t>
            </a:r>
            <a:r>
              <a:rPr lang="en-US" sz="4800" b="1" i="0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+ ----------</a:t>
            </a:r>
          </a:p>
          <a:p>
            <a:pPr marL="0"/>
            <a:endParaRPr lang="en-US" sz="48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1" y="514350"/>
            <a:ext cx="7228849" cy="4030186"/>
          </a:xfr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সেফটি</a:t>
            </a:r>
            <a:r>
              <a:rPr lang="en-US" sz="5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r>
              <a:rPr lang="en-US" sz="51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5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আপদকালীন</a:t>
            </a:r>
            <a:endParaRPr lang="en-US" sz="5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সময়ের</a:t>
            </a:r>
            <a:r>
              <a:rPr lang="en-US" sz="5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জন্য</a:t>
            </a:r>
            <a:r>
              <a:rPr lang="en-US" sz="5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5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কলিং</a:t>
            </a:r>
            <a:r>
              <a:rPr lang="en-US" sz="5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লোডের</a:t>
            </a:r>
            <a:r>
              <a:rPr lang="en-US" sz="5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সাথে</a:t>
            </a:r>
            <a:endParaRPr lang="en-US" sz="5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49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৫% </a:t>
            </a:r>
            <a:r>
              <a:rPr lang="en-US" sz="4900" b="1" i="0" spc="-15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থেকে</a:t>
            </a:r>
            <a:r>
              <a:rPr lang="en-US" sz="4900" b="1" i="0" spc="-15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১০%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অতিরিক্ত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9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9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যোগ</a:t>
            </a:r>
            <a:endParaRPr lang="en-US" sz="49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সেফটি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7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57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algn="ctr"/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নিরাপত্তা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নামে</a:t>
            </a:r>
            <a:r>
              <a:rPr lang="en-US" sz="5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পরিচিত</a:t>
            </a:r>
            <a:endParaRPr lang="en-US" sz="5800" b="1" i="0" dirty="0">
              <a:solidFill>
                <a:srgbClr val="000000"/>
              </a:solidFill>
              <a:latin typeface="SutonnyMJ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1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 w="5715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/>
                <a14:m>
                  <m:oMath xmlns:m="http://schemas.openxmlformats.org/officeDocument/2006/math">
                    <m:r>
                      <a:rPr lang="en-US" sz="4800" b="1" i="1" spc="-3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সর্বমোট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কুলিং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8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</a:p>
              <a:p>
                <a:pPr marL="0" indent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কুলিং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(</a:t>
                </a:r>
                <a:r>
                  <a:rPr lang="en-US" sz="36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QT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 + (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মোট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কুলিং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১০%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)</a:t>
                </a:r>
                <a:endParaRPr lang="en-US" sz="3600" b="1" i="0" spc="-30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en-US" sz="4000" b="1" i="0" spc="-300" dirty="0">
                    <a:solidFill>
                      <a:srgbClr val="000000"/>
                    </a:solidFill>
                    <a:latin typeface="Symbol"/>
                  </a:rPr>
                  <a:t>\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প্লান্টের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ক্যাপাসিটি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4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হিমায়ন</a:t>
                </a:r>
                <a:r>
                  <a:rPr lang="en-US" sz="44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যন্ত্রের</a:t>
                </a:r>
                <a:r>
                  <a:rPr lang="en-US" sz="44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ক্ষমতাঃ</a:t>
                </a:r>
                <a:endParaRPr lang="en-US" sz="4400" b="1" i="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000" b="1" spc="-30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pc="-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সর্বমোট  কুলিং লোড 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Kw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</m:t>
                        </m:r>
                        <m:r>
                          <a:rPr lang="en-US" sz="4000" b="1" i="1" spc="-300" dirty="0" smtClean="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000" b="1" spc="-3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000" b="1" i="0" spc="-30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Cw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4000" b="1" i="0" spc="-300" dirty="0" smtClean="0">
                            <a:solidFill>
                              <a:srgbClr val="000000"/>
                            </a:solidFill>
                            <a:latin typeface="SutonnyMJ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kxZjvq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‡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mgq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SutonnyMJ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hr</m:t>
                        </m:r>
                        <m:r>
                          <m:rPr>
                            <m:nor/>
                          </m:rPr>
                          <a:rPr lang="en-US" sz="4000" b="1" i="0" spc="-30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) </m:t>
                        </m:r>
                      </m:den>
                    </m:f>
                  </m:oMath>
                </a14:m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Kw</m:t>
                    </m:r>
                  </m:oMath>
                </a14:m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3130" t="-1541" r="-3299"/>
                </a:stretch>
              </a:blipFill>
              <a:ln w="5715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9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810000"/>
              </a:xfrm>
              <a:ln w="5715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endParaRPr lang="en-US" sz="360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 lvl="0"/>
                <a:endParaRPr lang="en-US" sz="360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 lvl="0"/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[ we:`ª: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hw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`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wngvqb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h‡š¿i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¶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gZv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Ub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Ae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</a:rPr>
                  <a:t> †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</a:rPr>
                  <a:t>iwd«Rv‡ik‡b</a:t>
                </a:r>
                <a:endParaRPr lang="en-US" sz="3600" b="1" i="0" spc="-150" dirty="0">
                  <a:solidFill>
                    <a:srgbClr val="000000"/>
                  </a:solidFill>
                  <a:latin typeface="SutonnyMJ"/>
                </a:endParaRPr>
              </a:p>
              <a:p>
                <a:pPr marL="0" lvl="0"/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/>
                  </a:rPr>
                  <a:t>wbY©q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/>
                  </a:rPr>
                  <a:t>Ki‡Z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/>
                  </a:rPr>
                  <a:t>nq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/>
                  </a:rPr>
                  <a:t> †m‡¶‡Î </a:t>
                </a:r>
                <a:r>
                  <a:rPr lang="en-US" sz="4100" b="1" i="0" spc="-300" dirty="0">
                    <a:solidFill>
                      <a:srgbClr val="FF0000"/>
                    </a:solidFill>
                    <a:latin typeface="Times New Roman"/>
                  </a:rPr>
                  <a:t>1 Ton = 3.517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100" b="1" i="0" spc="-300" dirty="0">
                        <a:solidFill>
                          <a:srgbClr val="FF0000"/>
                        </a:solidFill>
                        <a:latin typeface="Nikosh" pitchFamily="2" charset="0"/>
                        <a:cs typeface="Nikosh" pitchFamily="2" charset="0"/>
                      </a:rPr>
                      <m:t>Kw</m:t>
                    </m:r>
                  </m:oMath>
                </a14:m>
                <a:r>
                  <a:rPr lang="en-US" sz="41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/>
                  </a:rPr>
                  <a:t>]</a:t>
                </a:r>
              </a:p>
              <a:p>
                <a:pPr marL="0" lvl="0"/>
                <a:endParaRPr lang="en-US" sz="4100" b="1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810000"/>
              </a:xfrm>
              <a:blipFill rotWithShape="1">
                <a:blip r:embed="rId2"/>
                <a:stretch>
                  <a:fillRect l="-2792" t="-631" r="-3553"/>
                </a:stretch>
              </a:blipFill>
              <a:ln w="5715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PRACTICAL-9</a:t>
            </a:r>
          </a:p>
          <a:p>
            <a:pPr marL="0" algn="r"/>
            <a:r>
              <a:rPr lang="en-US" sz="4800" b="1" i="0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Nikosh" pitchFamily="2" charset="0"/>
              </a:rPr>
              <a:t>23-06-2021</a:t>
            </a:r>
            <a:endParaRPr lang="en-US" sz="4800" b="1" i="0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616" y="524983"/>
            <a:ext cx="7228850" cy="3977676"/>
          </a:xfrm>
          <a:solidFill>
            <a:srgbClr val="0000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72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৩। </a:t>
            </a:r>
            <a:r>
              <a:rPr lang="en-US" sz="7200" b="1" i="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সমস্যাবলি</a:t>
            </a:r>
            <a:r>
              <a:rPr lang="en-US" sz="72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ও </a:t>
            </a:r>
            <a:r>
              <a:rPr lang="en-US" sz="7200" b="1" i="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সমাধান</a:t>
            </a:r>
            <a:r>
              <a:rPr lang="en-US" sz="72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0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(Problem &amp; Solving)</a:t>
            </a:r>
          </a:p>
          <a:p>
            <a:pPr marL="0" lvl="0"/>
            <a:endParaRPr lang="en-US" sz="6000" b="1" i="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6000" b="1" i="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endParaRPr lang="en-US" sz="3000" b="1" i="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5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260" y="526752"/>
            <a:ext cx="715265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34290" algn="ctr" defTabSz="685800">
              <a:lnSpc>
                <a:spcPct val="90000"/>
              </a:lnSpc>
              <a:spcBef>
                <a:spcPts val="1000"/>
              </a:spcBef>
            </a:pPr>
            <a:r>
              <a:rPr lang="en-US" sz="4900" spc="-300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উদাহরণ</a:t>
            </a:r>
            <a:r>
              <a:rPr lang="en-US" sz="49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 -১  (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হিমায়ন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যন্ত্রের</a:t>
            </a:r>
            <a:r>
              <a:rPr lang="en-US" sz="5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ক্ষমতা</a:t>
            </a:r>
            <a:r>
              <a:rPr lang="en-US" sz="4900" spc="-300" dirty="0">
                <a:solidFill>
                  <a:srgbClr val="002060"/>
                </a:solidFill>
                <a:latin typeface="Nikosh" pitchFamily="2" charset="0"/>
                <a:cs typeface="Nikosh" pitchFamily="2" charset="0"/>
                <a:sym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04260" y="1504950"/>
                <a:ext cx="7152650" cy="29870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/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সমস্যাঃ 7.5m </a:t>
                </a:r>
                <a14:m>
                  <m:oMath xmlns:m="http://schemas.openxmlformats.org/officeDocument/2006/math">
                    <m:r>
                      <a:rPr lang="en-US" sz="37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  <m:r>
                      <a:rPr lang="en-US" sz="37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</m:t>
                    </m:r>
                    <m:r>
                      <a:rPr lang="en-US" sz="37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.</m:t>
                    </m:r>
                    <m:r>
                      <a:rPr lang="en-US" sz="37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𝟓</m:t>
                    </m:r>
                    <m:r>
                      <a:rPr lang="en-US" sz="37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3.5 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আকারের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7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একটি</a:t>
                </a:r>
                <a:r>
                  <a:rPr lang="en-US" sz="37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/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হিমাগারের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দেয়াল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ও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ছাদ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100 mm 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গ্লাস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ফাইবার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/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দিয়ে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আবৃত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সকল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দেয়ালের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বেধ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200 mm </a:t>
                </a:r>
              </a:p>
              <a:p>
                <a:pPr marL="0" lvl="0" indent="0"/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হিমাগারের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বাইরের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sz="38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  <m:r>
                      <a:rPr lang="en-US" sz="380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প্রতিদিন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 indent="0"/>
                <a:r>
                  <a:rPr lang="en-US" sz="39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3,000 K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g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মিশ্রিত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শাকসবজি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9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25 </a:t>
                </a:r>
                <a14:m>
                  <m:oMath xmlns:m="http://schemas.openxmlformats.org/officeDocument/2006/math">
                    <m:r>
                      <a:rPr lang="en-US" sz="3900" b="1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  <m:r>
                      <a:rPr lang="en-US" sz="3900" b="1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3900" b="1" i="0" spc="-30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হতে</a:t>
                </a:r>
                <a:r>
                  <a:rPr lang="en-US" sz="39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3</a:t>
                </a:r>
                <a:r>
                  <a:rPr lang="en-US" sz="3900" b="1" spc="-300" dirty="0">
                    <a:solidFill>
                      <a:srgbClr val="0000FF"/>
                    </a:solidFill>
                    <a:ea typeface="Cambria Math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900" b="1" spc="-30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endParaRPr lang="en-US" sz="3900" b="1" i="0" spc="-30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04260" y="1504950"/>
                <a:ext cx="7152650" cy="2987076"/>
              </a:xfrm>
              <a:blipFill rotWithShape="1">
                <a:blip r:embed="rId2"/>
                <a:stretch>
                  <a:fillRect l="-2361" t="-199" r="-4806" b="-8946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9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0"/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শীতল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হয়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 ‍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হিমায়ন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যন্ত্রটি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দৈনিক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 lvl="0" indent="0"/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18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চললে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ক্ষমতা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KW- এ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বের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।</a:t>
                </a:r>
              </a:p>
              <a:p>
                <a:pPr marL="0" lvl="0"/>
                <a:r>
                  <a:rPr lang="en-US" sz="36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প্রয়োজনীয়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তথ্যাদিঃ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দেয়াল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ও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ছাদের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U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ফ্যাক্টরের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মান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0.31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3600" b="1" i="0" spc="-3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600" b="1" i="1" spc="-30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সবজির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আপেক্ষিক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3.77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/Kg-</a:t>
                </a:r>
                <a14:m>
                  <m:oMath xmlns:m="http://schemas.openxmlformats.org/officeDocument/2006/math">
                    <m:r>
                      <a:rPr lang="en-US" sz="3600" b="1" spc="-300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শ্বাস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প্রশ্বাস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জনিত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0.097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/Kg</a:t>
                </a:r>
              </a:p>
              <a:p>
                <a:pPr marL="0"/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8.13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L/S.</a:t>
                </a:r>
              </a:p>
              <a:p>
                <a:pPr marL="0" lvl="0"/>
                <a:endParaRPr lang="en-US" sz="3600" b="1" i="0" spc="-3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b="1" i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108" t="-306" r="-3035" b="-2389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7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555" y="514350"/>
            <a:ext cx="5802600" cy="990600"/>
          </a:xfr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buClr>
                <a:srgbClr val="000000"/>
              </a:buClr>
              <a:buSzTx/>
            </a:pPr>
            <a:r>
              <a:rPr lang="en-US" sz="7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  <a:sym typeface="Arial"/>
              </a:rPr>
              <a:t>সমাধানঃ</a:t>
            </a:r>
            <a:endParaRPr lang="en-US" sz="7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দেওয়া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আছে</a:t>
                </a:r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</a:t>
                </a:r>
              </a:p>
              <a:p>
                <a:pPr marL="0"/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১। শাকসবজি</a:t>
                </a:r>
                <a14:m>
                  <m:oMath xmlns:m="http://schemas.openxmlformats.org/officeDocument/2006/math">
                    <m:r>
                      <a:rPr lang="en-US" sz="4400" b="1" i="0" spc="-300" dirty="0" smtClean="0">
                        <a:solidFill>
                          <a:srgbClr val="000000"/>
                        </a:solidFill>
                        <a:latin typeface="Cambria Math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30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m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= 3,000 Kg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450" b="1" i="0" spc="-30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২</m:t>
                    </m:r>
                    <m:r>
                      <m:rPr>
                        <m:nor/>
                      </m:rPr>
                      <a:rPr lang="en-US" sz="3450" b="1" i="0" spc="-300" dirty="0" smtClean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। দেয়াল ও ছাদ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ের  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U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ফ্যাক্টরের  মান 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= 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FF0000"/>
                        </a:solidFill>
                        <a:latin typeface="Nikosh" pitchFamily="2" charset="0"/>
                        <a:cs typeface="Nikosh" pitchFamily="2" charset="0"/>
                      </a:rPr>
                      <m:t>0.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FF0000"/>
                        </a:solidFill>
                        <a:latin typeface="Nikosh" pitchFamily="2" charset="0"/>
                        <a:cs typeface="Nikosh" pitchFamily="2" charset="0"/>
                      </a:rPr>
                      <m:t>31 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W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/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m</m:t>
                    </m:r>
                    <m:r>
                      <m:rPr>
                        <m:nor/>
                      </m:rPr>
                      <a:rPr lang="en-US" sz="3450" b="1" i="0" spc="-300" baseline="300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2</m:t>
                    </m:r>
                    <m:r>
                      <a:rPr lang="en-US" sz="3450" b="1" spc="-300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  <m:r>
                      <m:rPr>
                        <m:nor/>
                      </m:rPr>
                      <a:rPr lang="en-US" sz="345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K</m:t>
                    </m:r>
                  </m:oMath>
                </a14:m>
                <a:endParaRPr lang="en-US" sz="345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400" b="1" i="0" spc="-300" dirty="0">
                    <a:solidFill>
                      <a:srgbClr val="000000"/>
                    </a:solidFill>
                    <a:cs typeface="Nikosh" pitchFamily="2" charset="0"/>
                  </a:rPr>
                  <a:t>৩।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ব্যবহৃত  সময়  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(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hr</m:t>
                    </m:r>
                    <m:r>
                      <m:rPr>
                        <m:nor/>
                      </m:rPr>
                      <a:rPr lang="en-US" sz="4400" b="1" i="0" spc="-300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rPr>
                      <m:t>)</m:t>
                    </m:r>
                  </m:oMath>
                </a14:m>
                <a:r>
                  <a:rPr lang="en-US" sz="44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  = 18  </a:t>
                </a:r>
                <a:r>
                  <a:rPr lang="en-US" sz="44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ঘন্টা</a:t>
                </a:r>
                <a:endParaRPr lang="en-US" sz="4400" b="1" i="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1581150"/>
                <a:ext cx="7152650" cy="2910876"/>
              </a:xfrm>
              <a:blipFill rotWithShape="1">
                <a:blip r:embed="rId2"/>
                <a:stretch>
                  <a:fillRect l="-2951" t="-1222" r="-2361" b="-815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>
                  <a:spcBef>
                    <a:spcPts val="600"/>
                  </a:spcBef>
                </a:pPr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৪। </a:t>
                </a:r>
                <a:r>
                  <a:rPr lang="en-US" sz="35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সবজির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5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আপেক্ষিক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5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= </a:t>
                </a:r>
                <a:r>
                  <a:rPr lang="en-US" sz="35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3.77  </a:t>
                </a:r>
                <a:r>
                  <a:rPr lang="en-US" sz="35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/Kg</a:t>
                </a:r>
                <a14:m>
                  <m:oMath xmlns:m="http://schemas.openxmlformats.org/officeDocument/2006/math">
                    <m:r>
                      <a:rPr lang="en-US" sz="3500" b="1" spc="-300" baseline="3000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°</m:t>
                    </m:r>
                  </m:oMath>
                </a14:m>
                <a:r>
                  <a:rPr lang="en-US" sz="35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৫।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শ্বাস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প্রশ্বাস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জনিত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0.097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/Kg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৬।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8.13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L/S.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৭।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এয়ার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ফ্যাক্টর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 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0.0536 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Kj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/L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৮।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তাপমাত্রার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পার্থক্য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TD           =  (30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-  3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)</a:t>
                </a:r>
              </a:p>
              <a:p>
                <a:pPr marL="0" lvl="0">
                  <a:spcBef>
                    <a:spcPts val="600"/>
                  </a:spcBef>
                </a:pP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			       = </a:t>
                </a:r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3600" b="1" i="1" spc="-3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36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108" r="-2614" b="-4135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7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ln w="7620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আমরা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জানি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, </a:t>
                </a:r>
              </a:p>
              <a:p>
                <a:pPr marL="0"/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১। </a:t>
                </a:r>
                <a:r>
                  <a:rPr lang="en-US" sz="40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হিমাগারের</a:t>
                </a:r>
                <a:r>
                  <a:rPr lang="en-US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ক্ষেত্রফল</a:t>
                </a:r>
                <a:r>
                  <a:rPr lang="en-US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,  </a:t>
                </a:r>
                <a:r>
                  <a:rPr lang="pl-PL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endParaRPr lang="en-US" sz="4000" b="1" i="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A</a:t>
                </a:r>
                <a:r>
                  <a:rPr lang="pl-PL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{2 ( 7.5 + 5.5) </a:t>
                </a:r>
                <a14:m>
                  <m:oMath xmlns:m="http://schemas.openxmlformats.org/officeDocument/2006/math">
                    <m:r>
                      <a:rPr lang="en-US" sz="40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+ 2 ( 7.5 </a:t>
                </a:r>
                <a14:m>
                  <m:oMath xmlns:m="http://schemas.openxmlformats.org/officeDocument/2006/math">
                    <m:r>
                      <a:rPr lang="en-US" sz="40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 </m:t>
                    </m:r>
                  </m:oMath>
                </a14:m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5.5) } </a:t>
                </a:r>
              </a:p>
              <a:p>
                <a:pPr marL="0"/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= 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173 .5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m</a:t>
                </a:r>
                <a:r>
                  <a:rPr lang="en-US" sz="4000" b="1" i="0" spc="-300" baseline="300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</a:p>
              <a:p>
                <a:pPr marL="0"/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Heat  transmission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9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 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3900" b="1" i="0" spc="-150" dirty="0" err="1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A.U.Td</a:t>
                </a:r>
                <a:endParaRPr lang="en-US" sz="3900" b="1" i="0" spc="-15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32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2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32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173 </a:t>
                </a:r>
                <a14:m>
                  <m:oMath xmlns:m="http://schemas.openxmlformats.org/officeDocument/2006/math">
                    <m:r>
                      <a:rPr lang="en-US" sz="4000" b="1" i="0" spc="-3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4000" b="1" i="0" spc="-3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𝟓</m:t>
                    </m:r>
                    <m:r>
                      <a:rPr lang="en-US" sz="40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0.31 </a:t>
                </a:r>
                <a14:m>
                  <m:oMath xmlns:m="http://schemas.openxmlformats.org/officeDocument/2006/math">
                    <m:r>
                      <a:rPr lang="en-US" sz="4000" b="1" spc="-30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(30</a:t>
                </a:r>
                <a14:m>
                  <m:oMath xmlns:m="http://schemas.openxmlformats.org/officeDocument/2006/math">
                    <m:r>
                      <a:rPr lang="en-US" sz="4000" b="1" i="1" spc="-30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  <m:r>
                      <a:rPr lang="en-US" sz="4000" b="1" i="1" spc="-30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 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- 3</a:t>
                </a:r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℃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)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</a:t>
                </a:r>
                <a:endParaRPr lang="pl-PL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4000" b="1" i="0" spc="-3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endParaRPr lang="en-US" sz="3200" b="1" i="0" spc="-300" dirty="0">
                  <a:solidFill>
                    <a:srgbClr val="FF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endParaRPr lang="en-US" sz="3200" b="1" i="0" spc="-150" dirty="0">
                  <a:solidFill>
                    <a:srgbClr val="0000FF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endParaRPr lang="en-US" sz="28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50733" y="593180"/>
                <a:ext cx="7228850" cy="3898846"/>
              </a:xfrm>
              <a:blipFill rotWithShape="1">
                <a:blip r:embed="rId2"/>
                <a:stretch>
                  <a:fillRect l="-2836" t="-919" r="-4921" b="-52374"/>
                </a:stretch>
              </a:blipFill>
              <a:ln w="762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ln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600" b="1" i="1" spc="-15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Q</a:t>
                </a:r>
                <a:r>
                  <a:rPr lang="en-US" sz="36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1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= 1.45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……….. (1)</a:t>
                </a:r>
              </a:p>
              <a:p>
                <a:pPr marL="0">
                  <a:spcBef>
                    <a:spcPts val="1200"/>
                  </a:spcBef>
                </a:pP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Product  load, 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4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pl-PL" sz="44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400" b="1" i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400" b="1" i="0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𝐦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×  </m:t>
                        </m:r>
                        <m:r>
                          <a:rPr lang="en-US" sz="4400" b="1" i="0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𝐬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400" b="1" i="0" spc="-150" dirty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a:rPr lang="en-US" sz="4400" b="1" i="0" spc="-150" dirty="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𝐓𝐝</m:t>
                        </m:r>
                      </m:num>
                      <m:den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4400" b="1" i="0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44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>
                  <a:spcBef>
                    <a:spcPts val="1200"/>
                  </a:spcBef>
                </a:pP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   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000" b="1" i="1" spc="-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𝟑𝟎𝟎𝟎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 ×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𝟑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𝟕𝟕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×(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𝟑𝟎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−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𝟑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4000" b="1" i="0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4000" b="1" i="0" spc="-15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</m:num>
                      <m:den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𝟔𝟎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4000" b="1" spc="-15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𝟔𝟎</m:t>
                        </m:r>
                      </m:den>
                    </m:f>
                  </m:oMath>
                </a14:m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  <a:endParaRPr lang="pl-PL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4000" b="1" spc="-15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 </m:t>
                    </m:r>
                  </m:oMath>
                </a14:m>
                <a:r>
                  <a:rPr lang="en-US" sz="40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150" baseline="-2500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pl-PL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2</a:t>
                </a:r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.879 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……….. (2)</a:t>
                </a:r>
              </a:p>
              <a:p>
                <a:pPr marL="0" lvl="0">
                  <a:spcBef>
                    <a:spcPts val="1200"/>
                  </a:spcBef>
                </a:pPr>
                <a:endParaRPr lang="pl-PL" sz="40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49" cy="3901476"/>
              </a:xfrm>
              <a:blipFill rotWithShape="1">
                <a:blip r:embed="rId2"/>
                <a:stretch>
                  <a:fillRect l="-3314" r="-5947" b="-22671"/>
                </a:stretch>
              </a:blipFill>
              <a:ln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শ্বাস -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প্রশ্বাস</a:t>
                </a: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জনিত</a:t>
                </a: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5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5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endParaRPr lang="en-US" sz="5400" b="1" i="0" spc="-300" dirty="0">
                  <a:solidFill>
                    <a:srgbClr val="FF0000"/>
                  </a:solidFill>
                  <a:latin typeface="SutonnyMJ"/>
                </a:endParaRPr>
              </a:p>
              <a:p>
                <a:pPr marL="0" lvl="0"/>
                <a:r>
                  <a:rPr lang="pl-PL" sz="36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spc="-15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3 </a:t>
                </a:r>
                <a:r>
                  <a:rPr lang="pl-PL" sz="360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 =</a:t>
                </a:r>
                <a:r>
                  <a:rPr lang="en-US" sz="3600" b="1" i="0" spc="-300" dirty="0">
                    <a:solidFill>
                      <a:srgbClr val="0000FF"/>
                    </a:solidFill>
                    <a:effectLst/>
                    <a:latin typeface="Nikosh" pitchFamily="2" charset="0"/>
                    <a:cs typeface="Nikosh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3600" b="1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বস্তুর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   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পরিমাণ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 (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𝒎</m:t>
                        </m:r>
                        <m:r>
                          <a:rPr lang="en-US" sz="3600" b="1" spc="-300" dirty="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 ) 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sz="3600" b="1" i="0" spc="-300" dirty="0" err="1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হিট</m:t>
                        </m:r>
                        <m:r>
                          <m:rPr>
                            <m:nor/>
                          </m:rPr>
                          <a:rPr lang="en-US" sz="36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600" b="1" i="0" spc="-300" dirty="0" err="1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ইকুইভ্যা</m:t>
                        </m:r>
                        <m:r>
                          <m:rPr>
                            <m:nor/>
                          </m:rPr>
                          <a:rPr lang="en-US" sz="36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লে</m:t>
                        </m:r>
                        <m:r>
                          <m:rPr>
                            <m:nor/>
                          </m:rPr>
                          <a:rPr lang="en-US" sz="3600" b="1" i="0" spc="-300" dirty="0" err="1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ন্ট</m:t>
                        </m:r>
                        <m:r>
                          <m:rPr>
                            <m:nor/>
                          </m:rPr>
                          <a:rPr lang="en-US" sz="36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3600" b="1" i="0" spc="-300" dirty="0" err="1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ফ্যাক্টর</m:t>
                        </m:r>
                        <m:r>
                          <m:rPr>
                            <m:nor/>
                          </m:rPr>
                          <a:rPr lang="en-US" sz="3600" b="1" i="0" spc="-300" dirty="0">
                            <a:solidFill>
                              <a:srgbClr val="0000FF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num>
                      <m:den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3600" b="1" i="0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  </m:t>
                        </m:r>
                        <m:r>
                          <a:rPr lang="en-US" sz="3600" b="1" i="0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𝐡𝐫𝐬</m:t>
                        </m:r>
                        <m:r>
                          <a:rPr lang="en-US" sz="3600" b="1" spc="-300">
                            <a:solidFill>
                              <a:srgbClr val="0000FF"/>
                            </a:solidFill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3600" b="1" i="0" spc="-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 lvl="0"/>
                <a:r>
                  <a:rPr lang="en-US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pl-PL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15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3 </a:t>
                </a:r>
                <a:r>
                  <a:rPr lang="pl-PL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=</a:t>
                </a:r>
                <a:r>
                  <a:rPr lang="en-US" sz="48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800" b="1" i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en-US" sz="4800" b="1" i="1" spc="-15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Nikosh" pitchFamily="2" charset="0"/>
                              </a:rPr>
                            </m:ctrlPr>
                          </m:eqArrPr>
                          <m:e>
                            <m:r>
                              <a:rPr lang="en-US" sz="4800" b="1" spc="-15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Nikosh" pitchFamily="2" charset="0"/>
                              </a:rPr>
                              <m:t>𝟑𝟎𝟎𝟎</m:t>
                            </m:r>
                            <m:r>
                              <a:rPr lang="en-US" sz="4800" b="1" i="1" spc="-15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Nikosh" pitchFamily="2" charset="0"/>
                              </a:rPr>
                              <m:t> </m:t>
                            </m:r>
                            <m:r>
                              <a:rPr lang="en-US" sz="4800" b="1" spc="-15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a:rPr lang="en-US" sz="4800" b="1" i="1" spc="-15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4800" b="1" spc="-15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𝟎</m:t>
                            </m:r>
                            <m:r>
                              <a:rPr lang="en-US" sz="4800" b="1" spc="-15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sz="4800" b="1" spc="-15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𝟎𝟗𝟕</m:t>
                            </m:r>
                          </m:e>
                          <m:e>
                            <m:r>
                              <a:rPr lang="en-US" sz="4800" b="1" i="1" spc="-15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Nikosh" pitchFamily="2" charset="0"/>
                              </a:rPr>
                              <m:t> </m:t>
                            </m:r>
                          </m:e>
                        </m:eqArr>
                      </m:num>
                      <m:den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𝟐𝟒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4800" b="1" i="1" spc="-15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𝟑𝟔𝟎𝟎</m:t>
                        </m:r>
                        <m:r>
                          <a:rPr lang="en-US" sz="4800" b="1" spc="-15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Nikosh" pitchFamily="2" charset="0"/>
                          </a:rPr>
                          <m:t> </m:t>
                        </m:r>
                      </m:den>
                    </m:f>
                    <m:r>
                      <a:rPr lang="en-US" sz="4800" b="1" i="1" spc="-15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Nikosh" pitchFamily="2" charset="0"/>
                      </a:rPr>
                      <m:t>   </m:t>
                    </m:r>
                  </m:oMath>
                </a14:m>
                <a:r>
                  <a:rPr lang="en-US" sz="3600" b="1" i="0" kern="120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[ </a:t>
                </a:r>
                <a:r>
                  <a:rPr lang="en-US" sz="3600" b="1" i="0" kern="120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মান</a:t>
                </a:r>
                <a:r>
                  <a:rPr lang="en-US" sz="3600" b="1" i="0" kern="120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</a:t>
                </a:r>
                <a:r>
                  <a:rPr lang="en-US" sz="3600" b="1" i="0" kern="1200" spc="-15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বসিয়ে</a:t>
                </a:r>
                <a:r>
                  <a:rPr lang="en-US" sz="3600" b="1" i="0" kern="1200" spc="-15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ea typeface="+mn-ea"/>
                    <a:cs typeface="Nikosh" pitchFamily="2" charset="0"/>
                  </a:rPr>
                  <a:t> ]</a:t>
                </a:r>
              </a:p>
              <a:p>
                <a:pPr marL="0"/>
                <a14:m>
                  <m:oMath xmlns:m="http://schemas.openxmlformats.org/officeDocument/2006/math">
                    <m:r>
                      <a:rPr lang="pl-PL" sz="4400" b="1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400" b="1" i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400" b="1" i="0" spc="-15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400" b="1" i="0" spc="-15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3</a:t>
                </a:r>
                <a:r>
                  <a:rPr lang="en-US" sz="4400" b="1" i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400" b="1" i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0.0034 </a:t>
                </a:r>
                <a:r>
                  <a:rPr lang="en-US" sz="44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Kw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…….. (3)</a:t>
                </a:r>
              </a:p>
              <a:p>
                <a:pPr marL="0" lvl="0"/>
                <a:r>
                  <a:rPr lang="en-US" sz="3600" b="1" i="0" kern="1200" dirty="0">
                    <a:solidFill>
                      <a:srgbClr val="000000"/>
                    </a:solidFill>
                    <a:latin typeface="Nikosh" pitchFamily="2" charset="0"/>
                    <a:ea typeface="+mn-ea"/>
                    <a:cs typeface="Nikosh" pitchFamily="2" charset="0"/>
                  </a:rPr>
                  <a:t>			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4047" t="-2297" r="-1939" b="-12404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8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বাতাস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পরিবর্তন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জনিত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 </a:t>
                </a:r>
                <a:r>
                  <a:rPr lang="en-US" sz="40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</a:p>
              <a:p>
                <a:pPr marL="0" lvl="0"/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Air  change  rate </a:t>
                </a:r>
              </a:p>
              <a:p>
                <a:pPr marL="0"/>
                <a:r>
                  <a:rPr lang="pl-PL" sz="36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3600" b="1" i="0" spc="-30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4</a:t>
                </a:r>
                <a:r>
                  <a:rPr lang="pl-PL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pl-PL" sz="40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0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ইনফিলট্রেশন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রেট</a:t>
                </a: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এয়ার</a:t>
                </a:r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চেঞ্জ</a:t>
                </a:r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000" b="1" i="0" spc="-3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ফ্যাক্টর</a:t>
                </a:r>
                <a:endParaRPr lang="en-US" sz="4000" b="1" i="0" spc="-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pl-PL" sz="48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30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4</a:t>
                </a:r>
                <a:r>
                  <a:rPr lang="pl-PL" sz="5400" b="1" i="0" spc="-3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 (8.13 </a:t>
                </a:r>
                <a14:m>
                  <m:oMath xmlns:m="http://schemas.openxmlformats.org/officeDocument/2006/math">
                    <m:r>
                      <a:rPr lang="en-US" sz="4700" b="1" i="1" spc="-30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/>
                        <a:cs typeface="Nikosh" pitchFamily="2" charset="0"/>
                      </a:rPr>
                      <m:t>×</m:t>
                    </m:r>
                  </m:oMath>
                </a14:m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0.0536) </a:t>
                </a:r>
                <a:r>
                  <a:rPr lang="en-US" sz="47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=</a:t>
                </a:r>
                <a:r>
                  <a:rPr lang="en-US" sz="47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 0.436</a:t>
                </a:r>
                <a:endParaRPr lang="en-US" sz="4800" b="1" spc="-300" dirty="0">
                  <a:solidFill>
                    <a:srgbClr val="000000"/>
                  </a:solidFill>
                  <a:latin typeface="Cambria Math"/>
                  <a:ea typeface="Cambria Math"/>
                  <a:cs typeface="Nikosh" pitchFamily="2" charset="0"/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4000" b="1" i="1" spc="-30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Cambria Math"/>
                        <a:cs typeface="Nikosh" pitchFamily="2" charset="0"/>
                      </a:rPr>
                      <m:t>∴ </m:t>
                    </m:r>
                  </m:oMath>
                </a14:m>
                <a:r>
                  <a:rPr lang="pl-PL" sz="4000" b="1" i="0" spc="-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000" b="1" i="0" spc="-300" baseline="-25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4</a:t>
                </a:r>
                <a:r>
                  <a:rPr lang="pl-PL" sz="4000" b="1" i="0" spc="-30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=</a:t>
                </a:r>
                <a:r>
                  <a:rPr lang="en-US" sz="4000" b="1" i="0" spc="-30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3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0.436  </a:t>
                </a:r>
                <a:r>
                  <a:rPr lang="en-US" sz="4000" b="1" i="0" spc="-300" dirty="0" err="1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K.Watt</a:t>
                </a:r>
                <a:r>
                  <a:rPr lang="en-US" sz="4000" b="1" i="0" spc="-150" dirty="0">
                    <a:solidFill>
                      <a:srgbClr val="000000"/>
                    </a:solidFill>
                    <a:effectLst/>
                    <a:latin typeface="Nikosh" pitchFamily="2" charset="0"/>
                    <a:cs typeface="Nikosh" pitchFamily="2" charset="0"/>
                  </a:rPr>
                  <a:t>.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…….. (4)</a:t>
                </a:r>
              </a:p>
              <a:p>
                <a:pPr marL="0"/>
                <a:endParaRPr lang="en-US" sz="4800" b="1" i="0" spc="-300" dirty="0">
                  <a:solidFill>
                    <a:srgbClr val="000000"/>
                  </a:solidFill>
                  <a:effectLst/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3600" b="1" i="0" kern="120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3457" t="-766" r="-4469" b="-26340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ln w="76200">
                <a:solidFill>
                  <a:srgbClr val="FF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সুতরাং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সর্বমোট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44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44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4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endParaRPr lang="en-US" sz="44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T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1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+ 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+ 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3</a:t>
                </a:r>
                <a:r>
                  <a:rPr lang="en-US" sz="48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+ Q</a:t>
                </a:r>
                <a:r>
                  <a:rPr lang="en-US" sz="4800" b="1" i="0" spc="-150" baseline="-250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</a:t>
                </a:r>
                <a:r>
                  <a:rPr lang="en-US" sz="36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</a:t>
                </a:r>
                <a:r>
                  <a:rPr lang="en-US" sz="37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(1.45 + 2.879 + 0.0034 +0.436)</a:t>
                </a: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4.768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</a:p>
              <a:p>
                <a:pPr marL="34290" indent="0" defTabSz="685800">
                  <a:lnSpc>
                    <a:spcPct val="90000"/>
                  </a:lnSpc>
                  <a:spcBef>
                    <a:spcPts val="1200"/>
                  </a:spcBef>
                  <a:buClr>
                    <a:srgbClr val="A6B727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sz="3800" b="1" i="1" spc="-3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সর্বমোট  </a:t>
                </a:r>
                <a:r>
                  <a:rPr lang="en-US" sz="3800" b="1" i="0" spc="-3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/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তাপের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800" b="1" i="0" spc="-30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পরিমাণ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= </a:t>
                </a:r>
                <a:r>
                  <a:rPr lang="en-US" sz="3800" b="1" i="0" spc="-30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4.768 </a:t>
                </a:r>
                <a:r>
                  <a:rPr lang="en-US" sz="38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</a:p>
              <a:p>
                <a:pPr marL="3429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endParaRPr lang="en-US" sz="4000" b="1" i="0" spc="-30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34290" lvl="0" indent="0" defTabSz="685800">
                  <a:lnSpc>
                    <a:spcPct val="90000"/>
                  </a:lnSpc>
                  <a:spcBef>
                    <a:spcPts val="1000"/>
                  </a:spcBef>
                  <a:buClr>
                    <a:srgbClr val="A6B727"/>
                  </a:buClr>
                  <a:buSzPct val="80000"/>
                </a:pPr>
                <a:r>
                  <a:rPr lang="en-US" sz="4000" b="1" i="0" spc="-30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95400" y="590550"/>
                <a:ext cx="7152650" cy="3901476"/>
              </a:xfrm>
              <a:blipFill rotWithShape="1">
                <a:blip r:embed="rId2"/>
                <a:stretch>
                  <a:fillRect l="-2867" r="-2277" b="-36753"/>
                </a:stretch>
              </a:blipFill>
              <a:ln w="76200"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83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219200" y="509479"/>
            <a:ext cx="4191000" cy="961803"/>
          </a:xfrm>
          <a:prstGeom prst="rect">
            <a:avLst/>
          </a:prstGeom>
          <a:solidFill>
            <a:srgbClr val="00FF00"/>
          </a:solidFill>
          <a:ln w="3810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4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0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0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4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219200" y="1545713"/>
            <a:ext cx="4191000" cy="2988845"/>
          </a:xfrm>
          <a:prstGeom prst="rect">
            <a:avLst/>
          </a:prstGeom>
          <a:solidFill>
            <a:srgbClr val="00FFFF"/>
          </a:solidFill>
          <a:ln w="3810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36" y="558651"/>
            <a:ext cx="2895600" cy="3933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solidFill>
            <a:srgbClr val="00CC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29068" y="590550"/>
                <a:ext cx="7076449" cy="3901476"/>
              </a:xfrm>
              <a:ln w="5715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4000" b="1" i="0" dirty="0" err="1">
                    <a:solidFill>
                      <a:srgbClr val="000000"/>
                    </a:solidFill>
                  </a:rPr>
                  <a:t>সেফটি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 err="1">
                    <a:solidFill>
                      <a:srgbClr val="000000"/>
                    </a:solidFill>
                  </a:rPr>
                  <a:t>ফ্যাক্টর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 (Safety factor)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</a:rPr>
                  <a:t>                </a:t>
                </a:r>
                <a:r>
                  <a:rPr lang="en-US" sz="4000" b="1" i="0" dirty="0">
                    <a:solidFill>
                      <a:srgbClr val="FF0000"/>
                    </a:solidFill>
                  </a:rPr>
                  <a:t> S.F   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= 4.768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4000" b="1" i="0" dirty="0">
                    <a:solidFill>
                      <a:srgbClr val="0000FF"/>
                    </a:solidFill>
                  </a:rPr>
                  <a:t>10%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</a:rPr>
                  <a:t>                          = </a:t>
                </a:r>
                <a:r>
                  <a:rPr lang="en-US" sz="4000" b="1" i="0" dirty="0">
                    <a:solidFill>
                      <a:srgbClr val="0000FF"/>
                    </a:solidFill>
                  </a:rPr>
                  <a:t>0.6768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 Kw</a:t>
                </a:r>
              </a:p>
              <a:p>
                <a:pPr marL="0"/>
                <a:r>
                  <a:rPr lang="en-US" sz="4000" b="1" i="0" spc="-150" dirty="0" err="1">
                    <a:solidFill>
                      <a:srgbClr val="FF0000"/>
                    </a:solidFill>
                  </a:rPr>
                  <a:t>সর্বমোট</a:t>
                </a:r>
                <a:r>
                  <a:rPr lang="en-US" sz="4000" b="1" i="0" spc="-150" dirty="0">
                    <a:solidFill>
                      <a:srgbClr val="FF0000"/>
                    </a:solidFill>
                  </a:rPr>
                  <a:t> </a:t>
                </a:r>
                <a:r>
                  <a:rPr lang="en-US" sz="4000" b="1" i="0" spc="-150" dirty="0" err="1">
                    <a:solidFill>
                      <a:srgbClr val="FF0000"/>
                    </a:solidFill>
                  </a:rPr>
                  <a:t>লোড</a:t>
                </a:r>
                <a:r>
                  <a:rPr lang="en-US" sz="4000" b="1" i="0" spc="-150" dirty="0">
                    <a:solidFill>
                      <a:srgbClr val="FF0000"/>
                    </a:solidFill>
                  </a:rPr>
                  <a:t> </a:t>
                </a:r>
                <a:r>
                  <a:rPr lang="en-US" sz="4000" b="1" i="0" spc="-150" dirty="0">
                    <a:solidFill>
                      <a:srgbClr val="000000"/>
                    </a:solidFill>
                  </a:rPr>
                  <a:t>= (4.768 + 0.6768)</a:t>
                </a:r>
              </a:p>
              <a:p>
                <a:pPr marL="0"/>
                <a:r>
                  <a:rPr lang="en-US" sz="4000" b="1" i="0" spc="-150" dirty="0">
                    <a:solidFill>
                      <a:srgbClr val="000000"/>
                    </a:solidFill>
                  </a:rPr>
                  <a:t>		             = </a:t>
                </a:r>
                <a:r>
                  <a:rPr lang="en-US" sz="4000" b="1" i="0" spc="-150" dirty="0">
                    <a:solidFill>
                      <a:srgbClr val="0000FF"/>
                    </a:solidFill>
                  </a:rPr>
                  <a:t>5.245</a:t>
                </a:r>
                <a:r>
                  <a:rPr lang="en-US" sz="4000" b="1" i="0" spc="-150" dirty="0">
                    <a:solidFill>
                      <a:srgbClr val="000000"/>
                    </a:solidFill>
                  </a:rPr>
                  <a:t> </a:t>
                </a:r>
                <a:r>
                  <a:rPr lang="en-US" sz="4000" b="1" i="0" dirty="0">
                    <a:solidFill>
                      <a:srgbClr val="000000"/>
                    </a:solidFill>
                  </a:rPr>
                  <a:t>Kw</a:t>
                </a:r>
              </a:p>
              <a:p>
                <a:pPr marL="0"/>
                <a14:m>
                  <m:oMath xmlns:m="http://schemas.openxmlformats.org/officeDocument/2006/math">
                    <m:r>
                      <a:rPr lang="en-US" sz="4500" b="1" i="1" spc="-15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সর্বমোট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লোড</a:t>
                </a:r>
                <a:r>
                  <a:rPr lang="en-US" sz="4500" b="1" i="0" spc="-15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5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5.245 </a:t>
                </a:r>
                <a:r>
                  <a:rPr lang="en-US" sz="45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কিলোওয়াট</a:t>
                </a:r>
                <a:endParaRPr lang="en-US" sz="4500" b="1" i="0" spc="-15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endParaRPr lang="en-US" sz="4000" b="1" i="0" spc="-15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29068" y="590550"/>
                <a:ext cx="7076449" cy="3901476"/>
              </a:xfrm>
              <a:blipFill rotWithShape="1">
                <a:blip r:embed="rId2"/>
                <a:stretch>
                  <a:fillRect l="-2650" t="-1079" r="-3333" b="-20493"/>
                </a:stretch>
              </a:blipFill>
              <a:ln w="571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4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590550"/>
                <a:ext cx="7076450" cy="3901476"/>
              </a:xfrm>
              <a:ln w="57150">
                <a:solidFill>
                  <a:srgbClr val="0000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কম্প্রেসরের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ক্ষমতা</a:t>
                </a:r>
                <a:r>
                  <a:rPr lang="en-US" sz="36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(compressor power)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</a:t>
                </a:r>
                <a:r>
                  <a:rPr lang="en-US" sz="40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C.P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মোট লোড </m:t>
                        </m:r>
                        <m:r>
                          <a:rPr lang="en-US" sz="40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ঘন্টা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কাঙ্খিত সময়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চলমান সময় 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Nikosh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5.245</m:t>
                        </m:r>
                        <m:r>
                          <a:rPr lang="en-US" sz="4000" b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Nikosh" pitchFamily="2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24 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ঘন্টা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18</m:t>
                        </m:r>
                      </m:den>
                    </m:f>
                  </m:oMath>
                </a14:m>
                <a:endParaRPr lang="en-US" sz="40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  <a:p>
                <a:pPr marL="0"/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	       =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6.99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</a:t>
                </a:r>
              </a:p>
              <a:p>
                <a:pPr marL="0"/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pc="-15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Nikosh" pitchFamily="2" charset="0"/>
                      </a:rPr>
                      <m:t>∴</m:t>
                    </m:r>
                  </m:oMath>
                </a14:m>
                <a:r>
                  <a:rPr lang="en-US" sz="40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কম্প্রেসরের</a:t>
                </a:r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spc="-150" dirty="0" err="1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ক্ষমতা</a:t>
                </a:r>
                <a:r>
                  <a:rPr lang="en-US" sz="4000" b="1" i="0" spc="-15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 = </a:t>
                </a:r>
                <a:r>
                  <a:rPr lang="en-US" sz="4000" b="1" i="0" dirty="0">
                    <a:solidFill>
                      <a:srgbClr val="0000FF"/>
                    </a:solidFill>
                    <a:latin typeface="Nikosh" pitchFamily="2" charset="0"/>
                    <a:cs typeface="Nikosh" pitchFamily="2" charset="0"/>
                  </a:rPr>
                  <a:t>6.99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Kw </a:t>
                </a:r>
                <a:r>
                  <a:rPr lang="en-US" sz="4000" b="1" i="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kosh" pitchFamily="2" charset="0"/>
                    <a:cs typeface="Nikosh" pitchFamily="2" charset="0"/>
                  </a:rPr>
                  <a:t>উত্তর</a:t>
                </a:r>
                <a:endParaRPr lang="en-US" sz="40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kosh" pitchFamily="2" charset="0"/>
                  <a:cs typeface="Nikosh" pitchFamily="2" charset="0"/>
                </a:endParaRPr>
              </a:p>
              <a:p>
                <a:endParaRPr lang="en-US" sz="40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590550"/>
                <a:ext cx="7076450" cy="3901476"/>
              </a:xfrm>
              <a:blipFill rotWithShape="1">
                <a:blip r:embed="rId2"/>
                <a:stretch>
                  <a:fillRect l="-2735" t="-616" r="-1453" b="-25270"/>
                </a:stretch>
              </a:blipFill>
              <a:ln w="571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7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1159800"/>
          </a:xfrm>
          <a:solidFill>
            <a:srgbClr val="FFC0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lvl="0" indent="-419100"/>
            <a:r>
              <a:rPr lang="en-US" sz="6100" spc="-150" dirty="0" err="1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সাবধানতা</a:t>
            </a:r>
            <a:r>
              <a:rPr lang="en-US" sz="6100" spc="-150" dirty="0">
                <a:solidFill>
                  <a:srgbClr val="FF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(Precaution)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09750"/>
            <a:ext cx="7152650" cy="2682276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/>
            <a:r>
              <a:rPr lang="en-US" sz="58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5800" b="1" i="0" spc="-300" dirty="0" err="1">
                <a:solidFill>
                  <a:srgbClr val="000000"/>
                </a:solidFill>
                <a:latin typeface="SutonnyMJ"/>
              </a:rPr>
              <a:t>Kzwjs</a:t>
            </a:r>
            <a:r>
              <a:rPr lang="en-US" sz="5800" b="1" i="0" spc="-30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5800" b="1" i="0" spc="-30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5800" b="1" i="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5800" b="1" i="0" spc="-300" dirty="0" err="1">
                <a:solidFill>
                  <a:srgbClr val="000000"/>
                </a:solidFill>
                <a:latin typeface="SutonnyMJ"/>
              </a:rPr>
              <a:t>wbY</a:t>
            </a:r>
            <a:r>
              <a:rPr lang="en-US" sz="5800" b="1" i="0" spc="-300" dirty="0">
                <a:solidFill>
                  <a:srgbClr val="000000"/>
                </a:solidFill>
                <a:latin typeface="SutonnyMJ"/>
              </a:rPr>
              <a:t>©‡q </a:t>
            </a:r>
            <a:r>
              <a:rPr lang="en-US" sz="5800" b="1" i="0" spc="-300" dirty="0" err="1">
                <a:solidFill>
                  <a:srgbClr val="000000"/>
                </a:solidFill>
                <a:latin typeface="SutonnyMJ"/>
              </a:rPr>
              <a:t>mZK</a:t>
            </a:r>
            <a:r>
              <a:rPr lang="en-US" sz="5800" b="1" i="0" spc="-300" dirty="0">
                <a:solidFill>
                  <a:srgbClr val="000000"/>
                </a:solidFill>
                <a:latin typeface="SutonnyMJ"/>
              </a:rPr>
              <a:t>© _</a:t>
            </a:r>
            <a:r>
              <a:rPr lang="en-US" sz="5800" b="1" i="0" spc="-300" dirty="0" err="1">
                <a:solidFill>
                  <a:srgbClr val="000000"/>
                </a:solidFill>
                <a:latin typeface="SutonnyMJ"/>
              </a:rPr>
              <a:t>vK‡Z</a:t>
            </a:r>
            <a:endParaRPr lang="en-US" sz="5800" b="1" i="0" spc="-300" dirty="0">
              <a:solidFill>
                <a:srgbClr val="000000"/>
              </a:solidFill>
              <a:latin typeface="SutonnyMJ"/>
            </a:endParaRPr>
          </a:p>
          <a:p>
            <a:pPr marL="0" algn="just"/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n‡e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,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hb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Kv‡bv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`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endParaRPr lang="en-US" sz="6000" b="1" i="0" spc="-150" dirty="0">
              <a:solidFill>
                <a:srgbClr val="000000"/>
              </a:solidFill>
              <a:latin typeface="SutonnyMJ"/>
            </a:endParaRPr>
          </a:p>
          <a:p>
            <a:pPr marL="0" algn="just"/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jvW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wbY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©‡q †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Kv‡bv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fyj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bv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6000" b="1" i="0" spc="-150" dirty="0" err="1">
                <a:solidFill>
                  <a:srgbClr val="000000"/>
                </a:solidFill>
                <a:latin typeface="SutonnyMJ"/>
              </a:rPr>
              <a:t>nq</a:t>
            </a:r>
            <a:r>
              <a:rPr lang="en-US" sz="6000" b="1" i="0" spc="-150" dirty="0">
                <a:solidFill>
                  <a:srgbClr val="000000"/>
                </a:solidFill>
                <a:latin typeface="SutonnyMJ"/>
              </a:rPr>
              <a:t>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90550"/>
            <a:ext cx="7152650" cy="3901476"/>
          </a:xfrm>
          <a:ln w="76200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/>
            <a:endParaRPr lang="en-US" sz="2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প্রকার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লোডগুলো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সঠিকভাবে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6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endParaRPr lang="en-US" sz="6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প্রয়োজনে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শিক্ষকের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পরামর্শ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নিতে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/>
            <a:endParaRPr lang="en-US" b="1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14350"/>
            <a:ext cx="7152650" cy="9144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sz="5500" spc="-150" dirty="0" err="1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মন্তব্য</a:t>
            </a:r>
            <a:r>
              <a:rPr lang="en-US" sz="5500" spc="-150" dirty="0">
                <a:solidFill>
                  <a:srgbClr val="0000F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(Remarks) </a:t>
            </a:r>
            <a:endParaRPr lang="en-US" sz="5500" spc="-150" dirty="0">
              <a:solidFill>
                <a:srgbClr val="0000FF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83684"/>
            <a:ext cx="7253659" cy="2987076"/>
          </a:xfrm>
          <a:ln w="28575"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just">
              <a:lnSpc>
                <a:spcPts val="5500"/>
              </a:lnSpc>
            </a:pP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কাজ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সম্পন্ন</a:t>
            </a:r>
            <a:r>
              <a:rPr lang="en-US" sz="5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করলে</a:t>
            </a:r>
            <a:endParaRPr lang="en-US" sz="54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>
              <a:lnSpc>
                <a:spcPts val="5500"/>
              </a:lnSpc>
            </a:pPr>
            <a:r>
              <a:rPr lang="en-US" sz="5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একজন</a:t>
            </a:r>
            <a:r>
              <a:rPr lang="en-US" sz="5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শিক্ষার্থী</a:t>
            </a:r>
            <a:r>
              <a:rPr lang="en-US" sz="5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5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5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5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ধরণের</a:t>
            </a:r>
            <a:endParaRPr lang="en-US" sz="5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algn="just">
              <a:lnSpc>
                <a:spcPts val="5500"/>
              </a:lnSpc>
            </a:pP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ভবনের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ক্যাপাসিটি</a:t>
            </a:r>
            <a:r>
              <a:rPr lang="en-US" sz="6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>
              <a:lnSpc>
                <a:spcPts val="5500"/>
              </a:lnSpc>
            </a:pP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সক্ষম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হবে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          </a:t>
            </a:r>
          </a:p>
          <a:p>
            <a:pPr marL="0" algn="r">
              <a:lnSpc>
                <a:spcPts val="1000"/>
              </a:lnSpc>
            </a:pP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300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</a:t>
            </a:r>
            <a:r>
              <a:rPr lang="en-US" sz="3600" b="1" i="0" spc="-30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সমাপ্ত</a:t>
            </a:r>
            <a:r>
              <a:rPr lang="en-US" sz="3600" b="1" i="0" spc="-30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800" b="1" i="0" spc="-300" dirty="0"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-</a:t>
            </a:r>
            <a:endParaRPr lang="en-US" sz="2800" b="1" spc="-300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14" y="514350"/>
            <a:ext cx="7315200" cy="838200"/>
          </a:xfr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পরবর্তী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</a:t>
            </a:r>
            <a:r>
              <a:rPr lang="en-US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১০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439383"/>
            <a:ext cx="7315200" cy="3055963"/>
          </a:xfr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>
              <a:lnSpc>
                <a:spcPts val="4500"/>
              </a:lnSpc>
            </a:pP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algn="ctr">
              <a:lnSpc>
                <a:spcPts val="4500"/>
              </a:lnSpc>
            </a:pP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ইকুইপমেন্ট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নির্বাচন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r>
              <a:rPr lang="en-US" sz="44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  <a:endParaRPr lang="en-US" sz="4400" b="1" i="0" spc="-300" dirty="0">
              <a:solidFill>
                <a:srgbClr val="000000"/>
              </a:solidFill>
              <a:latin typeface="SutonnyMJ"/>
            </a:endParaRPr>
          </a:p>
          <a:p>
            <a:pPr marL="0" algn="just">
              <a:lnSpc>
                <a:spcPts val="4500"/>
              </a:lnSpc>
            </a:pPr>
            <a:r>
              <a:rPr lang="en-US" sz="4100" b="1" i="0" spc="-30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100" b="1" i="0" spc="-300" dirty="0">
                <a:solidFill>
                  <a:srgbClr val="000000"/>
                </a:solidFill>
                <a:latin typeface="Times New Roman"/>
              </a:rPr>
              <a:t>(Study the selection of equipment of a</a:t>
            </a:r>
          </a:p>
          <a:p>
            <a:pPr marL="0" algn="just">
              <a:lnSpc>
                <a:spcPts val="4500"/>
              </a:lnSpc>
            </a:pPr>
            <a:r>
              <a:rPr lang="en-US" sz="3200" b="1" i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00" b="1" i="0" spc="-300" dirty="0">
                <a:solidFill>
                  <a:srgbClr val="0000FF"/>
                </a:solidFill>
                <a:latin typeface="Times New Roman"/>
              </a:rPr>
              <a:t>refrigeration </a:t>
            </a:r>
            <a:r>
              <a:rPr lang="en-US" sz="3900" b="1" i="0" spc="-300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3900" b="1" i="0" spc="-300" dirty="0">
                <a:solidFill>
                  <a:srgbClr val="009900"/>
                </a:solidFill>
                <a:latin typeface="Times New Roman"/>
              </a:rPr>
              <a:t>air conditioning </a:t>
            </a:r>
            <a:r>
              <a:rPr lang="en-US" sz="3900" b="1" i="0" spc="-300" dirty="0">
                <a:solidFill>
                  <a:srgbClr val="000000"/>
                </a:solidFill>
                <a:latin typeface="Times New Roman"/>
              </a:rPr>
              <a:t>plant)</a:t>
            </a:r>
            <a:endParaRPr lang="en-US" sz="39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4500"/>
              </a:lnSpc>
            </a:pPr>
            <a:r>
              <a:rPr lang="en-US" sz="42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r>
              <a:rPr lang="en-US" sz="42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24-06-2021  </a:t>
            </a:r>
            <a:r>
              <a:rPr lang="en-US" sz="4200" b="1" i="0" spc="-3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বৃহ:বার</a:t>
            </a:r>
            <a:r>
              <a:rPr lang="en-US" sz="4200" b="1" i="0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সকাল</a:t>
            </a:r>
            <a:r>
              <a:rPr lang="en-US" sz="4200" b="1" i="0" spc="-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- ০৯ </a:t>
            </a:r>
            <a:r>
              <a:rPr lang="en-US" sz="4200" b="1" i="0" spc="-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টা</a:t>
            </a:r>
            <a:endParaRPr lang="en-US" sz="4200" b="1" i="0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45</a:t>
            </a:fld>
            <a:endParaRPr lang="en" dirty="0">
              <a:solidFill>
                <a:srgbClr val="79728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46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719915"/>
            <a:ext cx="3254300" cy="3581400"/>
          </a:xfrm>
          <a:prstGeom prst="rect">
            <a:avLst/>
          </a:prstGeom>
          <a:noFill/>
          <a:ln w="114300" cap="flat" cmpd="sng">
            <a:solidFill>
              <a:srgbClr val="FF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371600" y="895350"/>
            <a:ext cx="3505200" cy="13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295399" y="2495550"/>
            <a:ext cx="3607981" cy="18488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800" b="1" spc="-150" dirty="0">
                <a:solidFill>
                  <a:srgbClr val="FFFF00"/>
                </a:solidFill>
                <a:hlinkClick r:id="rId4"/>
              </a:rPr>
              <a:t>atiqullahrac@gmail.com</a:t>
            </a:r>
            <a:endParaRPr lang="en" sz="2800" b="1" spc="-150" dirty="0">
              <a:solidFill>
                <a:srgbClr val="FFFF00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b="1" spc="-300" dirty="0">
                <a:solidFill>
                  <a:srgbClr val="FF0000"/>
                </a:solidFill>
              </a:rPr>
              <a:t>YOUTUBE: a.m.atiqullah</a:t>
            </a:r>
            <a:endParaRPr sz="2900" b="1" spc="-3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F8A9B9-AF90-4A20-B13F-246492CF1087}"/>
              </a:ext>
            </a:extLst>
          </p:cNvPr>
          <p:cNvSpPr txBox="1">
            <a:spLocks/>
          </p:cNvSpPr>
          <p:nvPr/>
        </p:nvSpPr>
        <p:spPr>
          <a:xfrm>
            <a:off x="1295400" y="535615"/>
            <a:ext cx="7152650" cy="2112333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্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স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প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ূ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ন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া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য়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দ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ত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ে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ভি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জ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ি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ট</a:t>
            </a:r>
            <a:r>
              <a:rPr lang="en-US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as-IN" sz="5300" b="1" spc="-15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ক</a:t>
            </a:r>
            <a:r>
              <a:rPr lang="en-US" sz="5300" b="1" spc="-15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রো</a:t>
            </a:r>
            <a:endParaRPr lang="en-US" sz="5300" b="1" spc="-15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>
              <a:buClrTx/>
              <a:buFontTx/>
              <a:buNone/>
              <a:defRPr/>
            </a:pP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ইউটিউব</a:t>
            </a:r>
            <a:r>
              <a:rPr lang="en-US" sz="53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300" b="1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লিঙ্ক</a:t>
            </a:r>
            <a:b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</a:br>
            <a:r>
              <a:rPr lang="en-US" sz="8000" b="1" spc="-3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anose="02000000000000000000" pitchFamily="2" charset="0"/>
                <a:cs typeface="Nikosh" panose="02000000000000000000" pitchFamily="2" charset="0"/>
              </a:rPr>
              <a:t>a</a:t>
            </a:r>
            <a:r>
              <a:rPr lang="en-US" sz="8000" b="1" spc="-300" dirty="0" err="1">
                <a:solidFill>
                  <a:srgbClr val="0000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.m.atiqullah</a:t>
            </a:r>
            <a:endParaRPr lang="en-US" sz="8000" b="1" spc="-300" dirty="0">
              <a:solidFill>
                <a:srgbClr val="0000FF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FFFFFF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pic>
        <p:nvPicPr>
          <p:cNvPr id="1026" name="Picture 2" descr="C:\Users\atiqullah\Downloads\X162J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24149"/>
            <a:ext cx="7152650" cy="18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627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48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0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FF"/>
                </a:solidFill>
                <a:latin typeface="Nikosh" pitchFamily="2" charset="0"/>
                <a:cs typeface="Nikosh" pitchFamily="2" charset="0"/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49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099584"/>
            <a:ext cx="7152650" cy="2785378"/>
          </a:xfrm>
          <a:prstGeom prst="rect">
            <a:avLst/>
          </a:prstGeom>
          <a:solidFill>
            <a:srgbClr val="0000F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ধন্যবাদ</a:t>
            </a:r>
            <a:endParaRPr lang="en-US" sz="17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69027" y="530795"/>
            <a:ext cx="3733800" cy="68580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60743"/>
            <a:ext cx="7315200" cy="100027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0">
            <a:schemeClr val="dk1"/>
          </a:lnRef>
          <a:fillRef idx="1001">
            <a:schemeClr val="lt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323974"/>
            <a:ext cx="7315200" cy="1181101"/>
          </a:xfrm>
          <a:solidFill>
            <a:srgbClr val="00FFFF"/>
          </a:solidFill>
          <a:ln w="571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6664" y="2596379"/>
            <a:ext cx="1600200" cy="769441"/>
          </a:xfrm>
          <a:prstGeom prst="rect">
            <a:avLst/>
          </a:prstGeom>
          <a:solidFill>
            <a:srgbClr val="00FF00"/>
          </a:solidFill>
          <a:ln w="57150">
            <a:solidFill>
              <a:srgbClr val="FF00FF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44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44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50</a:t>
            </a:fld>
            <a:endParaRPr lang="en-US">
              <a:solidFill>
                <a:srgbClr val="79728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2858"/>
            <a:ext cx="7152650" cy="408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  <a:ln w="762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7442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404629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0972" y="1416349"/>
            <a:ext cx="7239000" cy="3056007"/>
          </a:xfrm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মোট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48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অর্জণ</a:t>
            </a:r>
            <a:endParaRPr lang="en-US" sz="48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</a:t>
            </a:r>
            <a:r>
              <a:rPr lang="en-US" sz="3600" b="1" spc="-150" dirty="0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নিয়ন্ত্রিত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বাণিজ্যিক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ভবনের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36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লোডের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ভিন্নতা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spc="-150" dirty="0" err="1">
                <a:solidFill>
                  <a:srgbClr val="0000FF"/>
                </a:solidFill>
                <a:latin typeface="Nikosh" pitchFamily="2" charset="0"/>
                <a:cs typeface="Nikosh" pitchFamily="2" charset="0"/>
              </a:rPr>
              <a:t>চিহ্নিতকরণ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সমূহ</a:t>
            </a:r>
            <a:r>
              <a:rPr lang="en-US" sz="40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algn="l">
              <a:spcBef>
                <a:spcPts val="0"/>
              </a:spcBef>
            </a:pP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নির্ণয়পূর্বক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প্লান্টের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ক্ষমতা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নির্ণয়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করণ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r>
              <a:rPr lang="en-US" sz="3600" b="1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lvl="0" indent="-419100" algn="l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9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6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19200" y="514349"/>
            <a:ext cx="7239000" cy="762001"/>
          </a:xfrm>
          <a:prstGeom prst="rect">
            <a:avLst/>
          </a:prstGeom>
          <a:solidFill>
            <a:srgbClr val="FFFF00"/>
          </a:solidFill>
          <a:ln w="57150" cap="flat" cmpd="sng" algn="ctr">
            <a:solidFill>
              <a:srgbClr val="0000F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এই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সেসন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44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44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466" y="546250"/>
            <a:ext cx="7239000" cy="717332"/>
          </a:xfr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ts val="1100"/>
              </a:lnSpc>
            </a:pP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br>
              <a:rPr lang="en-US" sz="540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</a:br>
            <a:r>
              <a:rPr lang="en-US" sz="72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72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720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নং</a:t>
            </a:r>
            <a:r>
              <a:rPr lang="en-US" sz="720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 ৯</a:t>
            </a:r>
            <a:endParaRPr lang="en-US" sz="5500" spc="-30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466" y="1352550"/>
            <a:ext cx="7239000" cy="3139476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55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55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নাম</a:t>
            </a:r>
            <a:endParaRPr lang="en-US" sz="55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55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সর্বমোট</a:t>
            </a:r>
            <a:r>
              <a:rPr lang="en-US" sz="55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কুলিং</a:t>
            </a:r>
            <a:r>
              <a:rPr lang="en-US" sz="55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55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লোড</a:t>
            </a:r>
            <a:r>
              <a:rPr lang="en-US" sz="55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5500" b="1" spc="-30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5500" b="1" spc="-30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lvl="0"/>
            <a:r>
              <a:rPr lang="en-US" sz="5400" b="1" spc="-300" dirty="0">
                <a:solidFill>
                  <a:srgbClr val="0000FF"/>
                </a:solidFill>
                <a:latin typeface="Times New Roman"/>
              </a:rPr>
              <a:t>Study the total cooling load</a:t>
            </a:r>
            <a:endParaRPr lang="en-US" sz="5400" b="1" spc="-300" dirty="0">
              <a:solidFill>
                <a:srgbClr val="000000"/>
              </a:solidFill>
              <a:latin typeface="Times New Roman"/>
            </a:endParaRPr>
          </a:p>
          <a:p>
            <a:pPr lvl="0" indent="-419100">
              <a:spcBef>
                <a:spcPts val="0"/>
              </a:spcBef>
              <a:buClr>
                <a:srgbClr val="666666"/>
              </a:buClr>
              <a:buSzPts val="1800"/>
            </a:pPr>
            <a:endParaRPr lang="en-US" sz="3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spc="-300" dirty="0"/>
              <a:t>9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681" y="517888"/>
            <a:ext cx="7302719" cy="764630"/>
          </a:xfrm>
          <a:solidFill>
            <a:srgbClr val="FFFF00"/>
          </a:solidFill>
          <a:ln w="57150">
            <a:solidFill>
              <a:srgbClr val="0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lvl="0" indent="-419100" algn="just">
              <a:lnSpc>
                <a:spcPts val="1300"/>
              </a:lnSpc>
            </a:pPr>
            <a:r>
              <a:rPr lang="en-US" sz="5100" spc="-300" dirty="0">
                <a:solidFill>
                  <a:srgbClr val="000000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9. </a:t>
            </a:r>
            <a:r>
              <a:rPr lang="en-US" sz="5100" spc="-300" dirty="0">
                <a:solidFill>
                  <a:srgbClr val="000000"/>
                </a:solidFill>
                <a:latin typeface="Calibri"/>
                <a:ea typeface="Tinos"/>
                <a:cs typeface="Tinos"/>
                <a:sym typeface="Tinos"/>
              </a:rPr>
              <a:t>Study the total cooling load</a:t>
            </a:r>
            <a:endParaRPr lang="en-US" sz="5100" b="0" spc="-300" dirty="0">
              <a:solidFill>
                <a:srgbClr val="000000"/>
              </a:solidFill>
              <a:latin typeface="Nikosh" pitchFamily="2" charset="0"/>
              <a:ea typeface="Tinos"/>
              <a:cs typeface="Nikosh" pitchFamily="2" charset="0"/>
              <a:sym typeface="Tin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099" y="1392341"/>
            <a:ext cx="7228850" cy="3100128"/>
          </a:xfrm>
          <a:solidFill>
            <a:schemeClr val="bg1"/>
          </a:solidFill>
          <a:ln w="57150">
            <a:solidFill>
              <a:srgbClr val="FF0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/>
            <a:r>
              <a:rPr lang="en-US" sz="5800" b="1" i="0" spc="-150" dirty="0">
                <a:solidFill>
                  <a:srgbClr val="000000"/>
                </a:solidFill>
                <a:latin typeface="Calibri"/>
              </a:rPr>
              <a:t>9.1 Survey a commercial </a:t>
            </a:r>
          </a:p>
          <a:p>
            <a:pPr marL="0"/>
            <a:r>
              <a:rPr lang="en-US" sz="4800" b="1" i="0" spc="-150" dirty="0">
                <a:solidFill>
                  <a:srgbClr val="000000"/>
                </a:solidFill>
                <a:latin typeface="Calibri"/>
              </a:rPr>
              <a:t>building to be air conditioned</a:t>
            </a:r>
          </a:p>
          <a:p>
            <a:pPr marL="0" lvl="0"/>
            <a:r>
              <a:rPr lang="en-US" sz="4700" b="1" i="0" spc="-3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9.2 Calculate the following factor</a:t>
            </a:r>
          </a:p>
          <a:p>
            <a:pPr marL="0" lvl="0"/>
            <a:r>
              <a:rPr lang="en-US" sz="4900" b="1" i="0" spc="-300" dirty="0">
                <a:solidFill>
                  <a:srgbClr val="000000"/>
                </a:solidFill>
                <a:latin typeface="Calibri"/>
              </a:rPr>
              <a:t>Transmission load, People load,</a:t>
            </a:r>
          </a:p>
          <a:p>
            <a:pPr marL="0"/>
            <a:r>
              <a:rPr lang="en-US" sz="4800" b="1" i="0" spc="-150" dirty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890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884" y="544813"/>
            <a:ext cx="7315199" cy="3977676"/>
          </a:xfr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lvl="0">
              <a:lnSpc>
                <a:spcPts val="7500"/>
              </a:lnSpc>
            </a:pPr>
            <a:r>
              <a:rPr lang="en-US" sz="4400" b="1" i="0" spc="-150" dirty="0">
                <a:solidFill>
                  <a:srgbClr val="000000"/>
                </a:solidFill>
                <a:latin typeface="Calibri"/>
              </a:rPr>
              <a:t>Solar heat load, Ventilation load,</a:t>
            </a:r>
          </a:p>
          <a:p>
            <a:pPr marL="0" lvl="0">
              <a:lnSpc>
                <a:spcPts val="7500"/>
              </a:lnSpc>
            </a:pPr>
            <a:r>
              <a:rPr lang="en-US" sz="4700" b="1" i="0" spc="-150" dirty="0">
                <a:solidFill>
                  <a:srgbClr val="000000"/>
                </a:solidFill>
                <a:latin typeface="Calibri"/>
              </a:rPr>
              <a:t>Infiltration load, miscellaneous</a:t>
            </a:r>
          </a:p>
          <a:p>
            <a:pPr marL="0" lvl="0">
              <a:lnSpc>
                <a:spcPts val="7500"/>
              </a:lnSpc>
            </a:pPr>
            <a:r>
              <a:rPr lang="en-US" sz="6000" b="1" i="0" spc="-150" dirty="0">
                <a:solidFill>
                  <a:srgbClr val="000000"/>
                </a:solidFill>
                <a:latin typeface="Calibri"/>
              </a:rPr>
              <a:t>load, Equipment load &amp;</a:t>
            </a:r>
          </a:p>
          <a:p>
            <a:pPr marL="0" lvl="0" algn="ctr">
              <a:lnSpc>
                <a:spcPts val="7500"/>
              </a:lnSpc>
            </a:pPr>
            <a:r>
              <a:rPr lang="en-US" sz="6000" b="1" i="0" spc="-150" dirty="0">
                <a:solidFill>
                  <a:srgbClr val="FF0000"/>
                </a:solidFill>
                <a:latin typeface="Calibri"/>
              </a:rPr>
              <a:t>Equipment capacity</a:t>
            </a:r>
            <a:r>
              <a:rPr lang="en-US" sz="6000" b="1" i="0" spc="-150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00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chemeClr val="bg1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solidFill>
            <a:srgbClr val="00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4501329"/>
            <a:ext cx="58578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63000" y="0"/>
            <a:ext cx="381000" cy="51435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3200" b="1" spc="-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581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8772</TotalTime>
  <Words>3390</Words>
  <Application>Microsoft Office PowerPoint</Application>
  <PresentationFormat>On-screen Show (16:9)</PresentationFormat>
  <Paragraphs>495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Book Antiqua</vt:lpstr>
      <vt:lpstr>Times New Roman</vt:lpstr>
      <vt:lpstr>Oswald</vt:lpstr>
      <vt:lpstr>Academy Engraved LET</vt:lpstr>
      <vt:lpstr>Tinos</vt:lpstr>
      <vt:lpstr>Calibri</vt:lpstr>
      <vt:lpstr>Symbol</vt:lpstr>
      <vt:lpstr>SutonnyMJ</vt:lpstr>
      <vt:lpstr>Nikosh</vt:lpstr>
      <vt:lpstr>Cambria Math</vt:lpstr>
      <vt:lpstr>Quintus template</vt:lpstr>
      <vt:lpstr>সকলকে স্বাগত</vt:lpstr>
      <vt:lpstr>                 জব নং- ৯</vt:lpstr>
      <vt:lpstr>PowerPoint Presentation</vt:lpstr>
      <vt:lpstr>  wkÿK cwiwPwZ</vt:lpstr>
      <vt:lpstr>কুলিং অ্যান্ড ‍হিটিং লোড ক্যালকুলেশন Cooling And Heating Load Calculation</vt:lpstr>
      <vt:lpstr>PowerPoint Presentation</vt:lpstr>
      <vt:lpstr>       জব নং-  ৯</vt:lpstr>
      <vt:lpstr>9. Study the total cooling load</vt:lpstr>
      <vt:lpstr>PowerPoint Presentation</vt:lpstr>
      <vt:lpstr>নমূনা</vt:lpstr>
      <vt:lpstr>9</vt:lpstr>
      <vt:lpstr>9</vt:lpstr>
      <vt:lpstr>জব শীট</vt:lpstr>
      <vt:lpstr>উদ্দেশ্য (Objectives):</vt:lpstr>
      <vt:lpstr>PowerPoint Presentation</vt:lpstr>
      <vt:lpstr>কার্যপ্রণালী (Working 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উদাহরণ -১  (হিমায়ন যন্ত্রের ক্ষমতা)</vt:lpstr>
      <vt:lpstr>PowerPoint Presentation</vt:lpstr>
      <vt:lpstr>সমাধানঃ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সাবধানতা (Precaution)</vt:lpstr>
      <vt:lpstr>PowerPoint Presentation</vt:lpstr>
      <vt:lpstr>মন্তব্য (Remarks) </vt:lpstr>
      <vt:lpstr>পরবর্তী  জব নং- ১০</vt:lpstr>
      <vt:lpstr>THANKS!</vt:lpstr>
      <vt:lpstr>PowerPoint Presentation</vt:lpstr>
      <vt:lpstr>PowerPoint Presentation</vt:lpstr>
      <vt:lpstr>PowerPoint Presentation</vt:lpstr>
      <vt:lpstr>ধন্যবাদ</vt:lpstr>
      <vt:lpstr>ধন্যবাদ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3731</cp:revision>
  <dcterms:modified xsi:type="dcterms:W3CDTF">2021-12-24T14:58:15Z</dcterms:modified>
</cp:coreProperties>
</file>